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5" r:id="rId3"/>
    <p:sldMasterId id="2147483658" r:id="rId4"/>
  </p:sldMasterIdLst>
  <p:notesMasterIdLst>
    <p:notesMasterId r:id="rId2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x="12192000" cy="6858000"/>
  <p:notesSz cx="6858000" cy="9144000"/>
  <p:embeddedFontLst>
    <p:embeddedFont>
      <p:font typeface="Calibri" panose="020F0502020204030204" pitchFamily="34" charset="0"/>
      <p:regular r:id="rId24"/>
      <p:bold r:id="rId25"/>
      <p:italic r:id="rId26"/>
      <p:boldItalic r:id="rId27"/>
    </p:embeddedFont>
    <p:embeddedFont>
      <p:font typeface="Open Sans" panose="020B0606030504020204"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2" roundtripDataSignature="AMtx7mjnpiHZoaKcvaIlRAYYSwIX2FqY8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DAF400C-53C5-452D-9C8D-CDF8B15540AE}">
  <a:tblStyle styleId="{DDAF400C-53C5-452D-9C8D-CDF8B15540AE}"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4052" autoAdjust="0"/>
  </p:normalViewPr>
  <p:slideViewPr>
    <p:cSldViewPr snapToGrid="0">
      <p:cViewPr varScale="1">
        <p:scale>
          <a:sx n="33" d="100"/>
          <a:sy n="33" d="100"/>
        </p:scale>
        <p:origin x="2506" y="34"/>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customschemas.google.com/relationships/presentationmetadata" Target="meta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8.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556a82191b_1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g3556a82191b_1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1" indent="0" algn="l" rtl="0">
              <a:lnSpc>
                <a:spcPct val="100000"/>
              </a:lnSpc>
              <a:spcBef>
                <a:spcPts val="1000"/>
              </a:spcBef>
              <a:spcAft>
                <a:spcPts val="0"/>
              </a:spcAft>
              <a:buClr>
                <a:schemeClr val="dk1"/>
              </a:buClr>
              <a:buSzPts val="1100"/>
              <a:buFont typeface="Arial"/>
              <a:buNone/>
            </a:pPr>
            <a:r>
              <a:rPr lang="it-IT" i="1" noProof="0" dirty="0">
                <a:solidFill>
                  <a:srgbClr val="404040"/>
                </a:solidFill>
              </a:rPr>
              <a:t>Questa diapositiva, come la precedente, consente di partire da una sfida - il disimpegno delle ragazze durante le sfide di programmazione - e di esplorare le diverse strategie possibili per affrontarla. </a:t>
            </a:r>
          </a:p>
          <a:p>
            <a:pPr marL="457200" marR="0" lvl="1" indent="0" algn="l" rtl="0">
              <a:lnSpc>
                <a:spcPct val="100000"/>
              </a:lnSpc>
              <a:spcBef>
                <a:spcPts val="1000"/>
              </a:spcBef>
              <a:spcAft>
                <a:spcPts val="0"/>
              </a:spcAft>
              <a:buClr>
                <a:schemeClr val="dk1"/>
              </a:buClr>
              <a:buSzPts val="1100"/>
              <a:buFont typeface="Arial"/>
              <a:buNone/>
            </a:pPr>
            <a:endParaRPr lang="it-IT" b="1" i="0" noProof="0" dirty="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it-IT" b="1" noProof="0" dirty="0">
                <a:solidFill>
                  <a:srgbClr val="404040"/>
                </a:solidFill>
              </a:rPr>
              <a:t>Strategia 3 – </a:t>
            </a:r>
            <a:r>
              <a:rPr lang="it-IT" b="1" i="0" noProof="0" dirty="0">
                <a:solidFill>
                  <a:srgbClr val="404040"/>
                </a:solidFill>
              </a:rPr>
              <a:t>Modifica della valutazione:</a:t>
            </a:r>
            <a:r>
              <a:rPr lang="it-IT" i="0" noProof="0" dirty="0">
                <a:solidFill>
                  <a:srgbClr val="404040"/>
                </a:solidFill>
              </a:rPr>
              <a:t> ripensa i criteri di valutazione in modo da privilegiare la </a:t>
            </a:r>
            <a:r>
              <a:rPr lang="it-IT" b="1" i="0" noProof="0" dirty="0">
                <a:solidFill>
                  <a:srgbClr val="404040"/>
                </a:solidFill>
              </a:rPr>
              <a:t>collaborazione, la creatività e la crescita </a:t>
            </a:r>
            <a:r>
              <a:rPr lang="it-IT" i="0" noProof="0" dirty="0">
                <a:solidFill>
                  <a:srgbClr val="404040"/>
                </a:solidFill>
              </a:rPr>
              <a:t>rispetto alla velocità o alla competizione (ad esempio, test a tempo, premi per chi arriva/finisce prima).</a:t>
            </a:r>
          </a:p>
          <a:p>
            <a:pPr marL="0" lvl="1" indent="0" algn="l" rtl="0">
              <a:lnSpc>
                <a:spcPct val="100000"/>
              </a:lnSpc>
              <a:spcBef>
                <a:spcPts val="2000"/>
              </a:spcBef>
              <a:spcAft>
                <a:spcPts val="0"/>
              </a:spcAft>
              <a:buClr>
                <a:schemeClr val="dk1"/>
              </a:buClr>
              <a:buSzPts val="1100"/>
              <a:buFont typeface="Arial"/>
              <a:buNone/>
            </a:pPr>
            <a:endParaRPr lang="it-IT" i="0" noProof="0" dirty="0">
              <a:solidFill>
                <a:srgbClr val="404040"/>
              </a:solidFill>
            </a:endParaRPr>
          </a:p>
          <a:p>
            <a:pPr marL="457200" lvl="0" indent="-317500" algn="l" rtl="0">
              <a:lnSpc>
                <a:spcPct val="100000"/>
              </a:lnSpc>
              <a:spcBef>
                <a:spcPts val="2000"/>
              </a:spcBef>
              <a:spcAft>
                <a:spcPts val="0"/>
              </a:spcAft>
              <a:buClr>
                <a:srgbClr val="404040"/>
              </a:buClr>
              <a:buSzPts val="1400"/>
              <a:buChar char="-"/>
            </a:pPr>
            <a:r>
              <a:rPr lang="it-IT" b="1" i="0" noProof="0" dirty="0">
                <a:solidFill>
                  <a:srgbClr val="404040"/>
                </a:solidFill>
              </a:rPr>
              <a:t>Come affronta l'inclusione</a:t>
            </a:r>
            <a:endParaRPr lang="it-IT" noProof="0" dirty="0"/>
          </a:p>
          <a:p>
            <a:pPr marL="0" marR="0" lvl="1" indent="0" algn="l" rtl="0">
              <a:lnSpc>
                <a:spcPct val="100000"/>
              </a:lnSpc>
              <a:spcBef>
                <a:spcPts val="0"/>
              </a:spcBef>
              <a:spcAft>
                <a:spcPts val="0"/>
              </a:spcAft>
              <a:buClr>
                <a:schemeClr val="dk1"/>
              </a:buClr>
              <a:buSzPts val="1100"/>
              <a:buFont typeface="Arial"/>
              <a:buNone/>
            </a:pPr>
            <a:r>
              <a:rPr lang="it-IT" i="0" noProof="0" dirty="0">
                <a:solidFill>
                  <a:srgbClr val="404040"/>
                </a:solidFill>
              </a:rPr>
              <a:t>Le valutazioni tradizionali (es. esercitazioni di programmazione) favoriscono le persone che lavorano velocemente, spesso svantaggiando quelle che riflettono più a lungo o dedicano del tempo alla collaborazione. Le rubriche, invece, </a:t>
            </a:r>
            <a:r>
              <a:rPr lang="it-IT" b="1" i="0" noProof="0" dirty="0">
                <a:solidFill>
                  <a:srgbClr val="404040"/>
                </a:solidFill>
              </a:rPr>
              <a:t>premiano (1) il processo, (2) il lavoro di squadra, (3) l'iterazione</a:t>
            </a:r>
            <a:r>
              <a:rPr lang="it-IT" i="0" noProof="0" dirty="0">
                <a:solidFill>
                  <a:srgbClr val="404040"/>
                </a:solidFill>
              </a:rPr>
              <a:t>.</a:t>
            </a:r>
            <a:endParaRPr lang="it-IT" noProof="0" dirty="0"/>
          </a:p>
          <a:p>
            <a:pPr marL="0" marR="0" lvl="1" indent="0" algn="l" rtl="0">
              <a:lnSpc>
                <a:spcPct val="100000"/>
              </a:lnSpc>
              <a:spcBef>
                <a:spcPts val="0"/>
              </a:spcBef>
              <a:spcAft>
                <a:spcPts val="0"/>
              </a:spcAft>
              <a:buClr>
                <a:schemeClr val="dk1"/>
              </a:buClr>
              <a:buSzPts val="1100"/>
              <a:buFont typeface="Arial"/>
              <a:buNone/>
            </a:pPr>
            <a:r>
              <a:rPr lang="it-IT" i="0" noProof="0" dirty="0">
                <a:solidFill>
                  <a:srgbClr val="404040"/>
                </a:solidFill>
              </a:rPr>
              <a:t>Le valutazioni che prediligono l’alta pressione e l’individualità alimentano gli stereotipi di genere (es. "i ragazzi sono più bravi in informatica per natura"). Pertanto, </a:t>
            </a:r>
            <a:r>
              <a:rPr lang="it-IT" b="1" i="0" noProof="0" dirty="0">
                <a:solidFill>
                  <a:srgbClr val="404040"/>
                </a:solidFill>
              </a:rPr>
              <a:t>è necessario promuovere la collaborazione e dimostrare che le competenze vanno apprese</a:t>
            </a:r>
            <a:r>
              <a:rPr lang="it-IT" i="0" noProof="0" dirty="0">
                <a:solidFill>
                  <a:srgbClr val="404040"/>
                </a:solidFill>
              </a:rPr>
              <a:t>, e non sono talenti innati. Le persone provenienti da contesti non tradizionali possono eccellere nella progettazione o nell'inquadramento dei problemi, ma avere difficoltà con la sintassi. Le rubriche possono in tal senso valutare la progettazione centrata sulla persona (ad esempio, "ha spiegato come l'applicazione risponde a un bisogno della comunità") e la creatività (ad esempio, "ha usato approcci non convenzionali per risolvere un problema").</a:t>
            </a:r>
          </a:p>
          <a:p>
            <a:pPr marL="0" marR="0" lvl="1" indent="0" algn="l" rtl="0">
              <a:lnSpc>
                <a:spcPct val="100000"/>
              </a:lnSpc>
              <a:spcBef>
                <a:spcPts val="0"/>
              </a:spcBef>
              <a:spcAft>
                <a:spcPts val="0"/>
              </a:spcAft>
              <a:buClr>
                <a:schemeClr val="dk1"/>
              </a:buClr>
              <a:buSzPts val="1100"/>
              <a:buFont typeface="Arial"/>
              <a:buNone/>
            </a:pPr>
            <a:endParaRPr lang="it-IT" i="0" noProof="0" dirty="0">
              <a:solidFill>
                <a:srgbClr val="404040"/>
              </a:solidFill>
            </a:endParaRPr>
          </a:p>
          <a:p>
            <a:pPr marL="457200" lvl="0" indent="-317500" algn="l" rtl="0">
              <a:lnSpc>
                <a:spcPct val="100000"/>
              </a:lnSpc>
              <a:spcBef>
                <a:spcPts val="2000"/>
              </a:spcBef>
              <a:spcAft>
                <a:spcPts val="0"/>
              </a:spcAft>
              <a:buClr>
                <a:srgbClr val="404040"/>
              </a:buClr>
              <a:buSzPts val="1400"/>
              <a:buChar char="-"/>
            </a:pPr>
            <a:r>
              <a:rPr lang="it-IT" b="1" i="0" noProof="0" dirty="0">
                <a:solidFill>
                  <a:srgbClr val="404040"/>
                </a:solidFill>
              </a:rPr>
              <a:t>Risultati misurabili</a:t>
            </a:r>
            <a:endParaRPr lang="it-IT" noProof="0" dirty="0"/>
          </a:p>
          <a:p>
            <a:pPr marL="742950" lvl="1" indent="-273050" algn="l" rtl="0">
              <a:lnSpc>
                <a:spcPct val="100000"/>
              </a:lnSpc>
              <a:spcBef>
                <a:spcPts val="1000"/>
              </a:spcBef>
              <a:spcAft>
                <a:spcPts val="0"/>
              </a:spcAft>
              <a:buSzPts val="1200"/>
              <a:buFont typeface="Arial"/>
              <a:buChar char="•"/>
            </a:pPr>
            <a:r>
              <a:rPr lang="it-IT" b="1" noProof="0" dirty="0"/>
              <a:t>Traccia i tassi di completamento per genere: </a:t>
            </a:r>
            <a:r>
              <a:rPr lang="it-IT" noProof="0" dirty="0"/>
              <a:t>la strategia consente di tracciare la media dei voti prima/dopo le modifiche alle rubriche disaggregate per genere/altre caratteristiche di identità.</a:t>
            </a:r>
          </a:p>
          <a:p>
            <a:pPr marL="742950" lvl="1" indent="-273050" algn="l" rtl="0">
              <a:lnSpc>
                <a:spcPct val="100000"/>
              </a:lnSpc>
              <a:spcBef>
                <a:spcPts val="0"/>
              </a:spcBef>
              <a:spcAft>
                <a:spcPts val="0"/>
              </a:spcAft>
              <a:buSzPts val="1200"/>
              <a:buFont typeface="Arial"/>
              <a:buChar char="•"/>
            </a:pPr>
            <a:r>
              <a:rPr lang="it-IT" b="1" noProof="0" dirty="0"/>
              <a:t>Bilancio della partecipazione</a:t>
            </a:r>
            <a:r>
              <a:rPr lang="it-IT" noProof="0" dirty="0"/>
              <a:t>: consente di confrontare i contributi delle persone emarginate ai progetti di gruppo rispetto ai compiti individuali.</a:t>
            </a:r>
          </a:p>
          <a:p>
            <a:pPr marL="742950" lvl="1" indent="-273050" algn="l" rtl="0">
              <a:lnSpc>
                <a:spcPct val="100000"/>
              </a:lnSpc>
              <a:spcBef>
                <a:spcPts val="0"/>
              </a:spcBef>
              <a:spcAft>
                <a:spcPts val="0"/>
              </a:spcAft>
              <a:buSzPts val="1200"/>
              <a:buFont typeface="Arial"/>
              <a:buChar char="•"/>
            </a:pPr>
            <a:r>
              <a:rPr lang="it-IT" b="1" noProof="0" dirty="0"/>
              <a:t>Sondaggio sulla fiducia: </a:t>
            </a:r>
            <a:r>
              <a:rPr lang="it-IT" noProof="0" dirty="0"/>
              <a:t>è possibile interrogare la classe sui criteri di valutazione per scoprire se questi ultimi valorizzano realmente i punti di forza. </a:t>
            </a:r>
          </a:p>
          <a:p>
            <a:pPr marL="0" lvl="0" indent="0" algn="l" rtl="0">
              <a:lnSpc>
                <a:spcPct val="100000"/>
              </a:lnSpc>
              <a:spcBef>
                <a:spcPts val="0"/>
              </a:spcBef>
              <a:spcAft>
                <a:spcPts val="0"/>
              </a:spcAft>
              <a:buNone/>
            </a:pPr>
            <a:endParaRPr lang="it-IT" noProof="0" dirty="0"/>
          </a:p>
          <a:p>
            <a:pPr marL="457200" lvl="0" indent="-317500" algn="l" rtl="0">
              <a:lnSpc>
                <a:spcPct val="100000"/>
              </a:lnSpc>
              <a:spcBef>
                <a:spcPts val="2000"/>
              </a:spcBef>
              <a:spcAft>
                <a:spcPts val="0"/>
              </a:spcAft>
              <a:buClr>
                <a:srgbClr val="404040"/>
              </a:buClr>
              <a:buSzPts val="1400"/>
              <a:buChar char="-"/>
            </a:pPr>
            <a:r>
              <a:rPr lang="it-IT" b="1" i="0" noProof="0" dirty="0">
                <a:solidFill>
                  <a:srgbClr val="404040"/>
                </a:solidFill>
              </a:rPr>
              <a:t>Suggerimenti per l'attuazione</a:t>
            </a:r>
            <a:endParaRPr lang="it-IT" noProof="0" dirty="0"/>
          </a:p>
          <a:p>
            <a:pPr marL="628650" marR="0" lvl="1" indent="-177800" algn="l" rtl="0">
              <a:lnSpc>
                <a:spcPct val="100000"/>
              </a:lnSpc>
              <a:spcBef>
                <a:spcPts val="1000"/>
              </a:spcBef>
              <a:spcAft>
                <a:spcPts val="0"/>
              </a:spcAft>
              <a:buClr>
                <a:srgbClr val="000000"/>
              </a:buClr>
              <a:buSzPts val="1200"/>
              <a:buFont typeface="Calibri"/>
              <a:buChar char="•"/>
            </a:pPr>
            <a:r>
              <a:rPr lang="it-IT" i="1" noProof="0" dirty="0"/>
              <a:t>Crea rubriche insieme alla classe: </a:t>
            </a:r>
            <a:r>
              <a:rPr lang="it-IT" i="0" noProof="0" dirty="0"/>
              <a:t>fai in modo che i membri della classe siano proattivi nel definire le competenze da valutare per il progetto.</a:t>
            </a:r>
            <a:endParaRPr lang="it-IT" noProof="0" dirty="0"/>
          </a:p>
          <a:p>
            <a:pPr marL="628650" marR="0" lvl="1" indent="-177800" algn="l" rtl="0">
              <a:lnSpc>
                <a:spcPct val="100000"/>
              </a:lnSpc>
              <a:spcBef>
                <a:spcPts val="0"/>
              </a:spcBef>
              <a:spcAft>
                <a:spcPts val="0"/>
              </a:spcAft>
              <a:buClr>
                <a:srgbClr val="000000"/>
              </a:buClr>
              <a:buSzPts val="1200"/>
              <a:buFont typeface="Calibri"/>
              <a:buChar char="•"/>
            </a:pPr>
            <a:r>
              <a:rPr lang="it-IT" i="1" noProof="0" dirty="0"/>
              <a:t>Valuta la padronanza delle competenze: </a:t>
            </a:r>
            <a:r>
              <a:rPr lang="it-IT" i="0" noProof="0" dirty="0"/>
              <a:t>usa revisioni e ulteriori spiegazioni </a:t>
            </a:r>
            <a:r>
              <a:rPr lang="it-IT" i="0" u="none" strike="noStrike" cap="none" noProof="0" dirty="0">
                <a:solidFill>
                  <a:srgbClr val="000000"/>
                </a:solidFill>
              </a:rPr>
              <a:t>in modo per promuovere il miglioramento iterativo.</a:t>
            </a:r>
            <a:endParaRPr lang="it-IT" noProof="0" dirty="0"/>
          </a:p>
          <a:p>
            <a:pPr marL="628650" marR="0" lvl="1" indent="-177800" algn="l" rtl="0">
              <a:lnSpc>
                <a:spcPct val="100000"/>
              </a:lnSpc>
              <a:spcBef>
                <a:spcPts val="0"/>
              </a:spcBef>
              <a:spcAft>
                <a:spcPts val="0"/>
              </a:spcAft>
              <a:buClr>
                <a:srgbClr val="000000"/>
              </a:buClr>
              <a:buSzPts val="1200"/>
              <a:buFont typeface="Calibri"/>
              <a:buChar char="•"/>
            </a:pPr>
            <a:r>
              <a:rPr lang="it-IT" i="1" u="none" strike="noStrike" cap="none" noProof="0" dirty="0">
                <a:solidFill>
                  <a:srgbClr val="000000"/>
                </a:solidFill>
              </a:rPr>
              <a:t>Evita i test a tempo: sostituisci i test a tempo con compiti per casa (</a:t>
            </a:r>
            <a:r>
              <a:rPr lang="it-IT" i="1" u="sng" strike="noStrike" cap="none" noProof="0" dirty="0">
                <a:solidFill>
                  <a:srgbClr val="000000"/>
                </a:solidFill>
              </a:rPr>
              <a:t>se e solo se </a:t>
            </a:r>
            <a:r>
              <a:rPr lang="it-IT" i="0" u="none" strike="noStrike" cap="none" noProof="0" dirty="0">
                <a:solidFill>
                  <a:srgbClr val="000000"/>
                </a:solidFill>
              </a:rPr>
              <a:t>tutte e tutti hanno accesso a un dispositivo a casa).</a:t>
            </a:r>
          </a:p>
          <a:p>
            <a:pPr marL="450850" marR="0" lvl="1" indent="0" algn="l" rtl="0">
              <a:lnSpc>
                <a:spcPct val="100000"/>
              </a:lnSpc>
              <a:spcBef>
                <a:spcPts val="0"/>
              </a:spcBef>
              <a:spcAft>
                <a:spcPts val="0"/>
              </a:spcAft>
              <a:buClr>
                <a:srgbClr val="000000"/>
              </a:buClr>
              <a:buSzPts val="1200"/>
              <a:buFont typeface="Calibri"/>
              <a:buNone/>
            </a:pPr>
            <a:endParaRPr lang="it-IT" noProof="0" dirty="0">
              <a:solidFill>
                <a:srgbClr val="000000"/>
              </a:solidFill>
            </a:endParaRPr>
          </a:p>
          <a:p>
            <a:pPr marL="139700" lvl="0" indent="0" algn="l" rtl="0">
              <a:lnSpc>
                <a:spcPct val="100000"/>
              </a:lnSpc>
              <a:spcBef>
                <a:spcPts val="2000"/>
              </a:spcBef>
              <a:spcAft>
                <a:spcPts val="0"/>
              </a:spcAft>
              <a:buClr>
                <a:srgbClr val="404040"/>
              </a:buClr>
              <a:buSzPts val="1400"/>
              <a:buNone/>
            </a:pPr>
            <a:r>
              <a:rPr lang="it-IT" b="1" i="0" noProof="0" dirty="0">
                <a:solidFill>
                  <a:srgbClr val="404040"/>
                </a:solidFill>
              </a:rPr>
              <a:t>Strategia </a:t>
            </a:r>
            <a:r>
              <a:rPr lang="it-IT" b="1" i="0" noProof="0" dirty="0">
                <a:solidFill>
                  <a:schemeClr val="dk1"/>
                </a:solidFill>
              </a:rPr>
              <a:t>4: </a:t>
            </a:r>
            <a:r>
              <a:rPr lang="it-IT" b="1" i="0" noProof="0" dirty="0">
                <a:solidFill>
                  <a:srgbClr val="404040"/>
                </a:solidFill>
              </a:rPr>
              <a:t>attività basate sul gioco con ruoli diversificati</a:t>
            </a:r>
          </a:p>
          <a:p>
            <a:pPr marL="139700" lvl="0" indent="0" algn="l" rtl="0">
              <a:lnSpc>
                <a:spcPct val="100000"/>
              </a:lnSpc>
              <a:spcBef>
                <a:spcPts val="2000"/>
              </a:spcBef>
              <a:spcAft>
                <a:spcPts val="0"/>
              </a:spcAft>
              <a:buClr>
                <a:srgbClr val="404040"/>
              </a:buClr>
              <a:buSzPts val="1400"/>
              <a:buNone/>
            </a:pPr>
            <a:endParaRPr lang="it-IT" i="0" noProof="0" dirty="0">
              <a:solidFill>
                <a:srgbClr val="404040"/>
              </a:solidFill>
            </a:endParaRPr>
          </a:p>
          <a:p>
            <a:pPr marL="139700" lvl="0" indent="0" algn="l" rtl="0">
              <a:lnSpc>
                <a:spcPct val="100000"/>
              </a:lnSpc>
              <a:spcBef>
                <a:spcPts val="2000"/>
              </a:spcBef>
              <a:spcAft>
                <a:spcPts val="0"/>
              </a:spcAft>
              <a:buClr>
                <a:srgbClr val="404040"/>
              </a:buClr>
              <a:buSzPts val="1400"/>
              <a:buNone/>
            </a:pPr>
            <a:r>
              <a:rPr lang="it-IT" i="0" noProof="0" dirty="0">
                <a:solidFill>
                  <a:srgbClr val="404040"/>
                </a:solidFill>
              </a:rPr>
              <a:t>Utilizza elementi simili a quelli dei giochi (ad esempio punti, badge, missioni) con opzioni di ruolo diverse e non stereotipate per coinvolgere tutte e tutti nelle attività di programmazione.</a:t>
            </a:r>
          </a:p>
          <a:p>
            <a:pPr marL="139700" lvl="0" indent="0" algn="l" rtl="0">
              <a:lnSpc>
                <a:spcPct val="100000"/>
              </a:lnSpc>
              <a:spcBef>
                <a:spcPts val="2000"/>
              </a:spcBef>
              <a:spcAft>
                <a:spcPts val="0"/>
              </a:spcAft>
              <a:buClr>
                <a:srgbClr val="404040"/>
              </a:buClr>
              <a:buSzPts val="1400"/>
              <a:buNone/>
            </a:pPr>
            <a:endParaRPr lang="it-IT" i="0" noProof="0" dirty="0">
              <a:solidFill>
                <a:srgbClr val="404040"/>
              </a:solidFill>
            </a:endParaRPr>
          </a:p>
          <a:p>
            <a:pPr marL="457200" lvl="0" indent="-317500" algn="l" rtl="0">
              <a:lnSpc>
                <a:spcPct val="100000"/>
              </a:lnSpc>
              <a:spcBef>
                <a:spcPts val="2000"/>
              </a:spcBef>
              <a:spcAft>
                <a:spcPts val="0"/>
              </a:spcAft>
              <a:buClr>
                <a:srgbClr val="404040"/>
              </a:buClr>
              <a:buSzPts val="1400"/>
              <a:buChar char="-"/>
            </a:pPr>
            <a:r>
              <a:rPr lang="it-IT" b="1" i="0" noProof="0" dirty="0">
                <a:solidFill>
                  <a:srgbClr val="404040"/>
                </a:solidFill>
              </a:rPr>
              <a:t>Come affronta l'inclusione</a:t>
            </a:r>
            <a:endParaRPr lang="it-IT" noProof="0" dirty="0"/>
          </a:p>
          <a:p>
            <a:pPr marL="0" marR="0" lvl="1" indent="0" algn="l" rtl="0">
              <a:lnSpc>
                <a:spcPct val="100000"/>
              </a:lnSpc>
              <a:spcBef>
                <a:spcPts val="0"/>
              </a:spcBef>
              <a:spcAft>
                <a:spcPts val="0"/>
              </a:spcAft>
              <a:buClr>
                <a:schemeClr val="dk1"/>
              </a:buClr>
              <a:buSzPts val="1100"/>
              <a:buFont typeface="Arial"/>
              <a:buNone/>
            </a:pPr>
            <a:r>
              <a:rPr lang="it-IT" i="0" noProof="0" dirty="0">
                <a:solidFill>
                  <a:srgbClr val="404040"/>
                </a:solidFill>
              </a:rPr>
              <a:t>I ruoli tecnologici tradizionali (ad esempio, "Code Ninja") spesso si allineano agli stereotipi maschili, allontanando chi non aderisce agli stereotipi. </a:t>
            </a:r>
          </a:p>
          <a:p>
            <a:pPr marL="0" marR="0" lvl="1" indent="0" algn="l" rtl="0">
              <a:lnSpc>
                <a:spcPct val="100000"/>
              </a:lnSpc>
              <a:spcBef>
                <a:spcPts val="0"/>
              </a:spcBef>
              <a:spcAft>
                <a:spcPts val="0"/>
              </a:spcAft>
              <a:buClr>
                <a:schemeClr val="dk1"/>
              </a:buClr>
              <a:buSzPts val="1100"/>
              <a:buFont typeface="Arial"/>
              <a:buNone/>
            </a:pPr>
            <a:r>
              <a:rPr lang="it-IT" i="0" noProof="0" dirty="0">
                <a:solidFill>
                  <a:srgbClr val="404040"/>
                </a:solidFill>
              </a:rPr>
              <a:t>Pertanto, è fondamentale </a:t>
            </a:r>
            <a:r>
              <a:rPr lang="it-IT" b="1" i="0" noProof="0" dirty="0">
                <a:solidFill>
                  <a:srgbClr val="404040"/>
                </a:solidFill>
              </a:rPr>
              <a:t>ricorrere a titoli di ruolo neutri o inclusivi </a:t>
            </a:r>
            <a:r>
              <a:rPr lang="it-IT" i="0" noProof="0" dirty="0">
                <a:solidFill>
                  <a:srgbClr val="404040"/>
                </a:solidFill>
              </a:rPr>
              <a:t>come «</a:t>
            </a:r>
            <a:r>
              <a:rPr lang="it-IT" i="1" noProof="0" dirty="0">
                <a:solidFill>
                  <a:srgbClr val="404040"/>
                </a:solidFill>
              </a:rPr>
              <a:t>responsabile</a:t>
            </a:r>
            <a:r>
              <a:rPr lang="it-IT" i="0" noProof="0" dirty="0">
                <a:solidFill>
                  <a:srgbClr val="404040"/>
                </a:solidFill>
              </a:rPr>
              <a:t> della ricerca» o «</a:t>
            </a:r>
            <a:r>
              <a:rPr lang="it-IT" i="1" noProof="0" dirty="0">
                <a:solidFill>
                  <a:srgbClr val="404040"/>
                </a:solidFill>
              </a:rPr>
              <a:t>designer</a:t>
            </a:r>
            <a:r>
              <a:rPr lang="it-IT" i="0" noProof="0" dirty="0">
                <a:solidFill>
                  <a:srgbClr val="404040"/>
                </a:solidFill>
              </a:rPr>
              <a:t>».</a:t>
            </a:r>
          </a:p>
          <a:p>
            <a:pPr marL="0" marR="0" lvl="1" indent="0" algn="l" rtl="0">
              <a:lnSpc>
                <a:spcPct val="100000"/>
              </a:lnSpc>
              <a:spcBef>
                <a:spcPts val="0"/>
              </a:spcBef>
              <a:spcAft>
                <a:spcPts val="0"/>
              </a:spcAft>
              <a:buClr>
                <a:schemeClr val="dk1"/>
              </a:buClr>
              <a:buSzPts val="1100"/>
              <a:buFont typeface="Arial"/>
              <a:buNone/>
            </a:pPr>
            <a:r>
              <a:rPr lang="it-IT" i="0" noProof="0" dirty="0">
                <a:solidFill>
                  <a:srgbClr val="404040"/>
                </a:solidFill>
              </a:rPr>
              <a:t>Evita di ricorrere a semantiche che appartengono al lessico della guerra/combattimento/aggressività (ad esempio, </a:t>
            </a:r>
            <a:r>
              <a:rPr lang="it-IT" i="1" noProof="0" dirty="0">
                <a:solidFill>
                  <a:srgbClr val="404040"/>
                </a:solidFill>
              </a:rPr>
              <a:t>guerriero</a:t>
            </a:r>
            <a:r>
              <a:rPr lang="it-IT" i="0" noProof="0" dirty="0">
                <a:solidFill>
                  <a:srgbClr val="404040"/>
                </a:solidFill>
              </a:rPr>
              <a:t>, </a:t>
            </a:r>
            <a:r>
              <a:rPr lang="it-IT" i="1" noProof="0" dirty="0">
                <a:solidFill>
                  <a:srgbClr val="404040"/>
                </a:solidFill>
              </a:rPr>
              <a:t>ninja</a:t>
            </a:r>
            <a:r>
              <a:rPr lang="it-IT" i="0" noProof="0" dirty="0">
                <a:solidFill>
                  <a:srgbClr val="404040"/>
                </a:solidFill>
              </a:rPr>
              <a:t>, ecc.).</a:t>
            </a:r>
          </a:p>
          <a:p>
            <a:pPr marL="0" marR="0" lvl="1" indent="0" algn="l" rtl="0">
              <a:lnSpc>
                <a:spcPct val="100000"/>
              </a:lnSpc>
              <a:spcBef>
                <a:spcPts val="0"/>
              </a:spcBef>
              <a:spcAft>
                <a:spcPts val="0"/>
              </a:spcAft>
              <a:buClr>
                <a:schemeClr val="dk1"/>
              </a:buClr>
              <a:buSzPts val="1100"/>
              <a:buFont typeface="Arial"/>
              <a:buNone/>
            </a:pPr>
            <a:r>
              <a:rPr lang="it-IT" noProof="0" dirty="0"/>
              <a:t>La </a:t>
            </a:r>
            <a:r>
              <a:rPr lang="it-IT" i="1" noProof="0" dirty="0" err="1"/>
              <a:t>gamification</a:t>
            </a:r>
            <a:r>
              <a:rPr lang="it-IT" noProof="0" dirty="0"/>
              <a:t> </a:t>
            </a:r>
            <a:r>
              <a:rPr lang="it-IT" i="0" noProof="0" dirty="0">
                <a:solidFill>
                  <a:srgbClr val="404040"/>
                </a:solidFill>
              </a:rPr>
              <a:t>spesso premia la velocità o la competizione, favorendo quindi i gruppi dominanti. I nomi inclusivi possono invece enfatizzare (1) la collaborazione; (2) la creatività; (3) l'inquadramento dei problemi. </a:t>
            </a:r>
          </a:p>
          <a:p>
            <a:pPr marL="0" marR="0" lvl="1" indent="0" algn="l" rtl="0">
              <a:lnSpc>
                <a:spcPct val="100000"/>
              </a:lnSpc>
              <a:spcBef>
                <a:spcPts val="0"/>
              </a:spcBef>
              <a:spcAft>
                <a:spcPts val="0"/>
              </a:spcAft>
              <a:buClr>
                <a:schemeClr val="dk1"/>
              </a:buClr>
              <a:buSzPts val="1100"/>
              <a:buFont typeface="Arial"/>
              <a:buNone/>
            </a:pPr>
            <a:endParaRPr lang="it-IT" noProof="0" dirty="0"/>
          </a:p>
          <a:p>
            <a:pPr marL="0" marR="0" lvl="1" indent="0" algn="l" rtl="0">
              <a:lnSpc>
                <a:spcPct val="100000"/>
              </a:lnSpc>
              <a:spcBef>
                <a:spcPts val="0"/>
              </a:spcBef>
              <a:spcAft>
                <a:spcPts val="0"/>
              </a:spcAft>
              <a:buClr>
                <a:schemeClr val="dk1"/>
              </a:buClr>
              <a:buSzPts val="1100"/>
              <a:buFont typeface="Arial"/>
              <a:buNone/>
            </a:pPr>
            <a:r>
              <a:rPr lang="it-IT" i="0" noProof="0" dirty="0">
                <a:solidFill>
                  <a:srgbClr val="404040"/>
                </a:solidFill>
              </a:rPr>
              <a:t>Le persone emarginate potrebbero evitare i ruoli con titoli "ad alta pressione". Per questo motivo, è bene </a:t>
            </a:r>
            <a:r>
              <a:rPr lang="it-IT" b="1" i="0" noProof="0" dirty="0">
                <a:solidFill>
                  <a:srgbClr val="404040"/>
                </a:solidFill>
              </a:rPr>
              <a:t>che i nomi dei ruoli trasmettano tranquillità</a:t>
            </a:r>
            <a:r>
              <a:rPr lang="it-IT" i="0" noProof="0" dirty="0">
                <a:solidFill>
                  <a:srgbClr val="404040"/>
                </a:solidFill>
              </a:rPr>
              <a:t> e permettano di acquisire gradualmente fiducia.  </a:t>
            </a:r>
          </a:p>
          <a:p>
            <a:pPr marL="0" marR="0" lvl="1" indent="0" algn="l" rtl="0">
              <a:lnSpc>
                <a:spcPct val="100000"/>
              </a:lnSpc>
              <a:spcBef>
                <a:spcPts val="0"/>
              </a:spcBef>
              <a:spcAft>
                <a:spcPts val="0"/>
              </a:spcAft>
              <a:buClr>
                <a:schemeClr val="dk1"/>
              </a:buClr>
              <a:buSzPts val="1100"/>
              <a:buFont typeface="Arial"/>
              <a:buNone/>
            </a:pPr>
            <a:endParaRPr lang="it-IT" b="1" i="0" noProof="0" dirty="0">
              <a:solidFill>
                <a:srgbClr val="404040"/>
              </a:solidFill>
            </a:endParaRPr>
          </a:p>
          <a:p>
            <a:pPr marL="457200" lvl="0" indent="-317500" algn="l" rtl="0">
              <a:lnSpc>
                <a:spcPct val="100000"/>
              </a:lnSpc>
              <a:spcBef>
                <a:spcPts val="2000"/>
              </a:spcBef>
              <a:spcAft>
                <a:spcPts val="0"/>
              </a:spcAft>
              <a:buClr>
                <a:srgbClr val="404040"/>
              </a:buClr>
              <a:buSzPts val="1400"/>
              <a:buChar char="-"/>
            </a:pPr>
            <a:r>
              <a:rPr lang="it-IT" b="1" i="0" noProof="0" dirty="0">
                <a:solidFill>
                  <a:srgbClr val="404040"/>
                </a:solidFill>
              </a:rPr>
              <a:t>Risultati </a:t>
            </a:r>
            <a:r>
              <a:rPr lang="it-IT" b="1" noProof="0" dirty="0">
                <a:solidFill>
                  <a:srgbClr val="404040"/>
                </a:solidFill>
              </a:rPr>
              <a:t>misurabili</a:t>
            </a:r>
            <a:endParaRPr lang="it-IT" noProof="0" dirty="0"/>
          </a:p>
          <a:p>
            <a:pPr marL="742950" lvl="1" indent="-273050" algn="l" rtl="0">
              <a:lnSpc>
                <a:spcPct val="100000"/>
              </a:lnSpc>
              <a:spcBef>
                <a:spcPts val="0"/>
              </a:spcBef>
              <a:spcAft>
                <a:spcPts val="0"/>
              </a:spcAft>
              <a:buSzPts val="1200"/>
              <a:buFont typeface="Arial"/>
              <a:buChar char="•"/>
            </a:pPr>
            <a:r>
              <a:rPr lang="it-IT" b="1" noProof="0" dirty="0"/>
              <a:t>Monitoraggio della selezione dei ruoli in base al genere: </a:t>
            </a:r>
            <a:r>
              <a:rPr lang="it-IT" noProof="0" dirty="0"/>
              <a:t>raccogli i ruoli scelti, disaggregati per genere/altre caratteristiche di identità.</a:t>
            </a:r>
            <a:endParaRPr lang="it-IT" i="0" u="none" strike="noStrike" cap="none" noProof="0" dirty="0">
              <a:solidFill>
                <a:srgbClr val="000000"/>
              </a:solidFill>
            </a:endParaRPr>
          </a:p>
          <a:p>
            <a:pPr marL="742950" lvl="1" indent="-273050" algn="l" rtl="0">
              <a:lnSpc>
                <a:spcPct val="100000"/>
              </a:lnSpc>
              <a:spcBef>
                <a:spcPts val="0"/>
              </a:spcBef>
              <a:spcAft>
                <a:spcPts val="0"/>
              </a:spcAft>
              <a:buSzPts val="1200"/>
              <a:buFont typeface="Arial"/>
              <a:buChar char="•"/>
            </a:pPr>
            <a:r>
              <a:rPr lang="it-IT" b="1" i="0" u="none" strike="noStrike" cap="none" noProof="0" dirty="0">
                <a:solidFill>
                  <a:srgbClr val="000000"/>
                </a:solidFill>
              </a:rPr>
              <a:t>Durata dell'impegno: </a:t>
            </a:r>
            <a:r>
              <a:rPr lang="it-IT" i="0" u="none" strike="noStrike" cap="none" noProof="0" dirty="0">
                <a:solidFill>
                  <a:srgbClr val="000000"/>
                </a:solidFill>
              </a:rPr>
              <a:t>confronta il tempo trascorso dalle persone emarginate in ruoli diversi rispetto alla </a:t>
            </a:r>
            <a:r>
              <a:rPr lang="it-IT" i="1" u="none" strike="noStrike" cap="none" noProof="0" dirty="0" err="1">
                <a:solidFill>
                  <a:srgbClr val="000000"/>
                </a:solidFill>
              </a:rPr>
              <a:t>gamification</a:t>
            </a:r>
            <a:r>
              <a:rPr lang="it-IT" i="0" u="none" strike="noStrike" cap="none" noProof="0" dirty="0">
                <a:solidFill>
                  <a:srgbClr val="000000"/>
                </a:solidFill>
              </a:rPr>
              <a:t> tradizionale. </a:t>
            </a:r>
            <a:endParaRPr lang="it-IT" noProof="0" dirty="0"/>
          </a:p>
          <a:p>
            <a:pPr marL="742950" lvl="1" indent="-273050" algn="l" rtl="0">
              <a:lnSpc>
                <a:spcPct val="100000"/>
              </a:lnSpc>
              <a:spcBef>
                <a:spcPts val="0"/>
              </a:spcBef>
              <a:spcAft>
                <a:spcPts val="0"/>
              </a:spcAft>
              <a:buSzPts val="1200"/>
              <a:buFont typeface="Arial"/>
              <a:buChar char="•"/>
            </a:pPr>
            <a:r>
              <a:rPr lang="it-IT" b="1" i="0" u="none" strike="noStrike" cap="none" noProof="0" dirty="0">
                <a:solidFill>
                  <a:srgbClr val="000000"/>
                </a:solidFill>
              </a:rPr>
              <a:t>Comfort auto-riferito: </a:t>
            </a:r>
            <a:r>
              <a:rPr lang="it-IT" i="0" u="none" strike="noStrike" cap="none" noProof="0" dirty="0">
                <a:solidFill>
                  <a:srgbClr val="000000"/>
                </a:solidFill>
              </a:rPr>
              <a:t>sonda il livello di inclusione sperimentato dalla classe durante l'attività.</a:t>
            </a:r>
          </a:p>
          <a:p>
            <a:pPr marL="914400" lvl="0" indent="0" algn="l" rtl="0">
              <a:lnSpc>
                <a:spcPct val="100000"/>
              </a:lnSpc>
              <a:spcBef>
                <a:spcPts val="0"/>
              </a:spcBef>
              <a:spcAft>
                <a:spcPts val="0"/>
              </a:spcAft>
              <a:buNone/>
            </a:pPr>
            <a:endParaRPr lang="it-IT" noProof="0" dirty="0">
              <a:solidFill>
                <a:srgbClr val="000000"/>
              </a:solidFill>
            </a:endParaRPr>
          </a:p>
          <a:p>
            <a:pPr marL="457200" lvl="0" indent="-317500" algn="l" rtl="0">
              <a:lnSpc>
                <a:spcPct val="100000"/>
              </a:lnSpc>
              <a:spcBef>
                <a:spcPts val="2000"/>
              </a:spcBef>
              <a:spcAft>
                <a:spcPts val="0"/>
              </a:spcAft>
              <a:buClr>
                <a:srgbClr val="404040"/>
              </a:buClr>
              <a:buSzPts val="1400"/>
              <a:buChar char="-"/>
            </a:pPr>
            <a:r>
              <a:rPr lang="it-IT" b="1" i="0" noProof="0" dirty="0">
                <a:solidFill>
                  <a:srgbClr val="404040"/>
                </a:solidFill>
              </a:rPr>
              <a:t>Suggerimenti per l'implementazione</a:t>
            </a:r>
            <a:endParaRPr lang="it-IT" noProof="0" dirty="0"/>
          </a:p>
          <a:p>
            <a:pPr marL="628650" lvl="1" indent="-177800" algn="l" rtl="0">
              <a:lnSpc>
                <a:spcPct val="100000"/>
              </a:lnSpc>
              <a:spcBef>
                <a:spcPts val="0"/>
              </a:spcBef>
              <a:spcAft>
                <a:spcPts val="0"/>
              </a:spcAft>
              <a:buClr>
                <a:schemeClr val="dk1"/>
              </a:buClr>
              <a:buSzPts val="1200"/>
              <a:buFont typeface="Calibri"/>
              <a:buChar char="•"/>
            </a:pPr>
            <a:r>
              <a:rPr lang="it-IT" i="1" noProof="0" dirty="0">
                <a:solidFill>
                  <a:srgbClr val="404040"/>
                </a:solidFill>
              </a:rPr>
              <a:t>Controlla il linguaggio dei ruoli: </a:t>
            </a:r>
            <a:r>
              <a:rPr lang="it-IT" i="0" noProof="0" dirty="0">
                <a:solidFill>
                  <a:srgbClr val="404040"/>
                </a:solidFill>
              </a:rPr>
              <a:t>sostituisci i termini stereotipati ed evita i termini di genere.  </a:t>
            </a:r>
            <a:endParaRPr lang="it-IT" i="0" noProof="0" dirty="0"/>
          </a:p>
          <a:p>
            <a:pPr marL="628650" marR="0" lvl="1" indent="-158750" algn="l" rtl="0">
              <a:lnSpc>
                <a:spcPct val="100000"/>
              </a:lnSpc>
              <a:spcBef>
                <a:spcPts val="0"/>
              </a:spcBef>
              <a:spcAft>
                <a:spcPts val="0"/>
              </a:spcAft>
              <a:buClr>
                <a:srgbClr val="000000"/>
              </a:buClr>
              <a:buSzPts val="1200"/>
              <a:buFont typeface="Calibri"/>
              <a:buChar char="•"/>
            </a:pPr>
            <a:r>
              <a:rPr lang="it-IT" i="1" u="none" strike="noStrike" cap="none" noProof="0" dirty="0">
                <a:solidFill>
                  <a:srgbClr val="000000"/>
                </a:solidFill>
              </a:rPr>
              <a:t>Ruota i ruoli: </a:t>
            </a:r>
            <a:r>
              <a:rPr lang="it-IT" i="0" noProof="0" dirty="0">
                <a:solidFill>
                  <a:srgbClr val="404040"/>
                </a:solidFill>
              </a:rPr>
              <a:t>previeni la stereotipizzazione dei ruoli utilizzando l'assegnazione casuale o scegliendo determinati discenti.</a:t>
            </a:r>
          </a:p>
          <a:p>
            <a:pPr marL="628650" marR="0" lvl="1" indent="-158750" algn="l" rtl="0">
              <a:lnSpc>
                <a:spcPct val="100000"/>
              </a:lnSpc>
              <a:spcBef>
                <a:spcPts val="0"/>
              </a:spcBef>
              <a:spcAft>
                <a:spcPts val="0"/>
              </a:spcAft>
              <a:buClr>
                <a:srgbClr val="000000"/>
              </a:buClr>
              <a:buSzPts val="1200"/>
              <a:buFont typeface="Calibri"/>
              <a:buChar char="•"/>
            </a:pPr>
            <a:r>
              <a:rPr lang="it-IT" i="1" u="none" strike="noStrike" cap="none" noProof="0" dirty="0">
                <a:solidFill>
                  <a:srgbClr val="000000"/>
                </a:solidFill>
              </a:rPr>
              <a:t>Evidenzia le connessioni con il mondo reale: </a:t>
            </a:r>
            <a:r>
              <a:rPr lang="it-IT" i="0" u="none" strike="noStrike" cap="none" noProof="0" dirty="0">
                <a:solidFill>
                  <a:srgbClr val="000000"/>
                </a:solidFill>
              </a:rPr>
              <a:t>mostra come i ruoli rispecchino i lavori tecnologici.</a:t>
            </a:r>
            <a:endParaRPr lang="it-IT" b="1" i="0" noProof="0" dirty="0"/>
          </a:p>
          <a:p>
            <a:pPr marL="0" lvl="0" indent="0" algn="l" rtl="0">
              <a:lnSpc>
                <a:spcPct val="100000"/>
              </a:lnSpc>
              <a:spcBef>
                <a:spcPts val="2000"/>
              </a:spcBef>
              <a:spcAft>
                <a:spcPts val="1000"/>
              </a:spcAft>
              <a:buClr>
                <a:schemeClr val="dk1"/>
              </a:buClr>
              <a:buSzPts val="1100"/>
              <a:buFont typeface="Arial"/>
              <a:buNone/>
            </a:pPr>
            <a:endParaRPr dirty="0"/>
          </a:p>
        </p:txBody>
      </p:sp>
      <p:sp>
        <p:nvSpPr>
          <p:cNvPr id="183" name="Google Shape;18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329f623bc3f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it-IT" i="1" noProof="0" dirty="0">
                <a:solidFill>
                  <a:srgbClr val="404040"/>
                </a:solidFill>
              </a:rPr>
              <a:t>Questa diapositiva è dedicata all'attività 2.</a:t>
            </a:r>
            <a:endParaRPr lang="it-IT" noProof="0" dirty="0"/>
          </a:p>
          <a:p>
            <a:pPr marL="88900" lvl="0" indent="0" algn="l" rtl="0">
              <a:lnSpc>
                <a:spcPct val="100000"/>
              </a:lnSpc>
              <a:spcBef>
                <a:spcPts val="0"/>
              </a:spcBef>
              <a:spcAft>
                <a:spcPts val="0"/>
              </a:spcAft>
              <a:buClr>
                <a:srgbClr val="404040"/>
              </a:buClr>
              <a:buSzPts val="2200"/>
              <a:buFont typeface="Calibri"/>
              <a:buNone/>
            </a:pPr>
            <a:endParaRPr lang="it-IT" noProof="0" dirty="0">
              <a:solidFill>
                <a:srgbClr val="404040"/>
              </a:solidFill>
            </a:endParaRPr>
          </a:p>
          <a:p>
            <a:pPr marL="457200" lvl="0" indent="-317500" algn="l" rtl="0">
              <a:lnSpc>
                <a:spcPct val="100000"/>
              </a:lnSpc>
              <a:spcBef>
                <a:spcPts val="0"/>
              </a:spcBef>
              <a:spcAft>
                <a:spcPts val="0"/>
              </a:spcAft>
              <a:buClr>
                <a:srgbClr val="404040"/>
              </a:buClr>
              <a:buSzPts val="1400"/>
              <a:buChar char="●"/>
            </a:pPr>
            <a:r>
              <a:rPr lang="it-IT" b="1" noProof="0" dirty="0">
                <a:solidFill>
                  <a:srgbClr val="404040"/>
                </a:solidFill>
              </a:rPr>
              <a:t>Crea piccoli gruppi di 3-4 persone.</a:t>
            </a:r>
          </a:p>
          <a:p>
            <a:pPr marL="457200" lvl="0" indent="-317500" algn="l" rtl="0">
              <a:lnSpc>
                <a:spcPct val="100000"/>
              </a:lnSpc>
              <a:spcBef>
                <a:spcPts val="0"/>
              </a:spcBef>
              <a:spcAft>
                <a:spcPts val="0"/>
              </a:spcAft>
              <a:buClr>
                <a:srgbClr val="404040"/>
              </a:buClr>
              <a:buSzPts val="1400"/>
              <a:buChar char="●"/>
            </a:pPr>
            <a:r>
              <a:rPr lang="it-IT" b="1" noProof="0" dirty="0">
                <a:solidFill>
                  <a:srgbClr val="404040"/>
                </a:solidFill>
              </a:rPr>
              <a:t>Ciascun insegnante condivide una delle proprie domande-sfida dell'Unità 1, perfezionata nell’attività 2.</a:t>
            </a:r>
            <a:endParaRPr lang="it-IT" noProof="0" dirty="0"/>
          </a:p>
          <a:p>
            <a:pPr marL="457200" lvl="0" indent="-317500" algn="l" rtl="0">
              <a:lnSpc>
                <a:spcPct val="100000"/>
              </a:lnSpc>
              <a:spcBef>
                <a:spcPts val="0"/>
              </a:spcBef>
              <a:spcAft>
                <a:spcPts val="0"/>
              </a:spcAft>
              <a:buClr>
                <a:srgbClr val="404040"/>
              </a:buClr>
              <a:buSzPts val="1400"/>
              <a:buChar char="●"/>
            </a:pPr>
            <a:r>
              <a:rPr lang="it-IT" b="1" noProof="0" dirty="0">
                <a:solidFill>
                  <a:srgbClr val="404040"/>
                </a:solidFill>
              </a:rPr>
              <a:t>Insieme, le e gli insegnanti fanno un brainstorming di 2-3 possibili strategie di intervento per ciascuna delle loro domande, </a:t>
            </a:r>
            <a:r>
              <a:rPr lang="it-IT" noProof="0" dirty="0">
                <a:solidFill>
                  <a:srgbClr val="404040"/>
                </a:solidFill>
              </a:rPr>
              <a:t>ricorrendo all'elenco sotto:</a:t>
            </a:r>
            <a:endParaRPr lang="it-IT" noProof="0" dirty="0"/>
          </a:p>
          <a:p>
            <a:pPr marL="342900" lvl="8" indent="-330200" algn="l" rtl="0">
              <a:lnSpc>
                <a:spcPct val="100000"/>
              </a:lnSpc>
              <a:spcBef>
                <a:spcPts val="0"/>
              </a:spcBef>
              <a:spcAft>
                <a:spcPts val="0"/>
              </a:spcAft>
              <a:buSzPts val="1200"/>
              <a:buFont typeface="Calibri"/>
              <a:buChar char="-"/>
            </a:pPr>
            <a:r>
              <a:rPr lang="it-IT" i="1" noProof="0" dirty="0">
                <a:solidFill>
                  <a:schemeClr val="dk1"/>
                </a:solidFill>
              </a:rPr>
              <a:t>La strategia è allineata con i principi dell'educazione informatica?</a:t>
            </a:r>
          </a:p>
          <a:p>
            <a:pPr marL="342900" lvl="5" indent="-330200" algn="l" rtl="0">
              <a:lnSpc>
                <a:spcPct val="100000"/>
              </a:lnSpc>
              <a:spcBef>
                <a:spcPts val="0"/>
              </a:spcBef>
              <a:spcAft>
                <a:spcPts val="0"/>
              </a:spcAft>
              <a:buSzPts val="1200"/>
              <a:buFont typeface="Calibri"/>
              <a:buChar char="-"/>
            </a:pPr>
            <a:r>
              <a:rPr lang="it-IT" i="1" noProof="0" dirty="0">
                <a:solidFill>
                  <a:schemeClr val="dk1"/>
                </a:solidFill>
              </a:rPr>
              <a:t>Si occupa dell'inclusione di genere?</a:t>
            </a:r>
          </a:p>
          <a:p>
            <a:pPr marL="342900" lvl="5" indent="-330200" algn="l" rtl="0">
              <a:lnSpc>
                <a:spcPct val="100000"/>
              </a:lnSpc>
              <a:spcBef>
                <a:spcPts val="0"/>
              </a:spcBef>
              <a:spcAft>
                <a:spcPts val="0"/>
              </a:spcAft>
              <a:buSzPts val="1200"/>
              <a:buFont typeface="Calibri"/>
              <a:buChar char="-"/>
            </a:pPr>
            <a:r>
              <a:rPr lang="it-IT" i="1" noProof="0" dirty="0">
                <a:solidFill>
                  <a:schemeClr val="dk1"/>
                </a:solidFill>
              </a:rPr>
              <a:t>È facile da attuare?</a:t>
            </a:r>
          </a:p>
          <a:p>
            <a:pPr marL="342900" lvl="5" indent="-330200" algn="l" rtl="0">
              <a:lnSpc>
                <a:spcPct val="100000"/>
              </a:lnSpc>
              <a:spcBef>
                <a:spcPts val="0"/>
              </a:spcBef>
              <a:spcAft>
                <a:spcPts val="0"/>
              </a:spcAft>
              <a:buSzPts val="1200"/>
              <a:buFont typeface="Calibri"/>
              <a:buChar char="-"/>
            </a:pPr>
            <a:r>
              <a:rPr lang="it-IT" i="1" noProof="0" dirty="0">
                <a:solidFill>
                  <a:schemeClr val="dk1"/>
                </a:solidFill>
              </a:rPr>
              <a:t>Quali risultati misurabili possono essere monitorati?</a:t>
            </a:r>
          </a:p>
          <a:p>
            <a:pPr marL="457200" lvl="4" indent="-228600" algn="l" rtl="0">
              <a:lnSpc>
                <a:spcPct val="100000"/>
              </a:lnSpc>
              <a:spcBef>
                <a:spcPts val="0"/>
              </a:spcBef>
              <a:spcAft>
                <a:spcPts val="0"/>
              </a:spcAft>
              <a:buClr>
                <a:srgbClr val="404040"/>
              </a:buClr>
              <a:buSzPts val="2200"/>
              <a:buFont typeface="Calibri"/>
              <a:buNone/>
            </a:pPr>
            <a:endParaRPr lang="it-IT" b="1" noProof="0" dirty="0">
              <a:solidFill>
                <a:srgbClr val="404040"/>
              </a:solidFill>
            </a:endParaRPr>
          </a:p>
          <a:p>
            <a:pPr marL="457200" lvl="4" indent="-304800" algn="l" rtl="0">
              <a:lnSpc>
                <a:spcPct val="100000"/>
              </a:lnSpc>
              <a:spcBef>
                <a:spcPts val="0"/>
              </a:spcBef>
              <a:spcAft>
                <a:spcPts val="0"/>
              </a:spcAft>
              <a:buClr>
                <a:srgbClr val="404040"/>
              </a:buClr>
              <a:buSzPts val="1200"/>
              <a:buFont typeface="Calibri"/>
              <a:buChar char="●"/>
            </a:pPr>
            <a:r>
              <a:rPr lang="it-IT" b="1" noProof="0" dirty="0">
                <a:solidFill>
                  <a:schemeClr val="dk1"/>
                </a:solidFill>
              </a:rPr>
              <a:t>Condivisione: ogni gruppo presenta un'idea di intervento.</a:t>
            </a:r>
            <a:endParaRPr lang="it-IT" noProof="0" dirty="0"/>
          </a:p>
          <a:p>
            <a:pPr marL="88900" lvl="0" indent="-88900" algn="l" rtl="0">
              <a:lnSpc>
                <a:spcPct val="100000"/>
              </a:lnSpc>
              <a:spcBef>
                <a:spcPts val="0"/>
              </a:spcBef>
              <a:spcAft>
                <a:spcPts val="0"/>
              </a:spcAft>
              <a:buClr>
                <a:srgbClr val="404040"/>
              </a:buClr>
              <a:buSzPts val="2200"/>
              <a:buNone/>
            </a:pPr>
            <a:endParaRPr b="1" dirty="0">
              <a:solidFill>
                <a:srgbClr val="404040"/>
              </a:solidFill>
            </a:endParaRPr>
          </a:p>
          <a:p>
            <a:pPr marL="88900" lvl="0" indent="-88900" algn="l" rtl="0">
              <a:lnSpc>
                <a:spcPct val="100000"/>
              </a:lnSpc>
              <a:spcBef>
                <a:spcPts val="0"/>
              </a:spcBef>
              <a:spcAft>
                <a:spcPts val="0"/>
              </a:spcAft>
              <a:buClr>
                <a:srgbClr val="404040"/>
              </a:buClr>
              <a:buSzPts val="2200"/>
              <a:buNone/>
            </a:pPr>
            <a:endParaRPr b="1" dirty="0">
              <a:solidFill>
                <a:srgbClr val="404040"/>
              </a:solidFill>
            </a:endParaRPr>
          </a:p>
          <a:p>
            <a:pPr marL="0" lvl="0" indent="0" algn="l" rtl="0">
              <a:lnSpc>
                <a:spcPct val="100000"/>
              </a:lnSpc>
              <a:spcBef>
                <a:spcPts val="0"/>
              </a:spcBef>
              <a:spcAft>
                <a:spcPts val="1000"/>
              </a:spcAft>
              <a:buSzPts val="1100"/>
              <a:buNone/>
            </a:pPr>
            <a:endParaRPr dirty="0">
              <a:solidFill>
                <a:srgbClr val="1D1D1B"/>
              </a:solidFill>
            </a:endParaRPr>
          </a:p>
        </p:txBody>
      </p:sp>
      <p:sp>
        <p:nvSpPr>
          <p:cNvPr id="192" name="Google Shape;192;g329f623bc3f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329f623bc3f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it-IT" sz="1100" i="1" noProof="0" dirty="0">
                <a:solidFill>
                  <a:srgbClr val="1D1D1B"/>
                </a:solidFill>
              </a:rPr>
              <a:t>Questa diapositiva consente di presentare le prime tre fasi del processo di sviluppo di un piano di ricerca-azione.</a:t>
            </a:r>
            <a:endParaRPr lang="it-IT" sz="1100" noProof="0" dirty="0"/>
          </a:p>
          <a:p>
            <a:pPr marL="228600" lvl="0" indent="0" algn="l" rtl="0">
              <a:lnSpc>
                <a:spcPct val="100000"/>
              </a:lnSpc>
              <a:spcBef>
                <a:spcPts val="0"/>
              </a:spcBef>
              <a:spcAft>
                <a:spcPts val="0"/>
              </a:spcAft>
              <a:buSzPts val="1400"/>
              <a:buFont typeface="Arial"/>
              <a:buNone/>
            </a:pPr>
            <a:endParaRPr lang="it-IT" sz="1100" i="1" noProof="0" dirty="0">
              <a:solidFill>
                <a:srgbClr val="1D1D1B"/>
              </a:solidFill>
            </a:endParaRPr>
          </a:p>
          <a:p>
            <a:pPr marL="400050" lvl="0" indent="-152400" algn="l" rtl="0">
              <a:lnSpc>
                <a:spcPct val="100000"/>
              </a:lnSpc>
              <a:spcBef>
                <a:spcPts val="0"/>
              </a:spcBef>
              <a:spcAft>
                <a:spcPts val="0"/>
              </a:spcAft>
              <a:buSzPts val="1100"/>
              <a:buFont typeface="Calibri"/>
              <a:buChar char="•"/>
            </a:pPr>
            <a:r>
              <a:rPr lang="it-IT" sz="1100" b="1" noProof="0" dirty="0">
                <a:solidFill>
                  <a:srgbClr val="1D1D1B"/>
                </a:solidFill>
              </a:rPr>
              <a:t>Domanda di ricerca: </a:t>
            </a:r>
            <a:r>
              <a:rPr lang="it-IT" sz="1100" noProof="0" dirty="0">
                <a:solidFill>
                  <a:srgbClr val="1D1D1B"/>
                </a:solidFill>
              </a:rPr>
              <a:t>perfeziona la domanda dell'Unità 1 utilizzando i criteri SMART:</a:t>
            </a:r>
            <a:r>
              <a:rPr lang="it-IT" sz="1100" i="0" noProof="0" dirty="0">
                <a:solidFill>
                  <a:srgbClr val="404040"/>
                </a:solidFill>
              </a:rPr>
              <a:t> specifico, misurabile, perseguibile, pertinente, vincolato nel tempo.</a:t>
            </a:r>
            <a:endParaRPr lang="it-IT" sz="1100" noProof="0" dirty="0"/>
          </a:p>
          <a:p>
            <a:pPr marL="457200" lvl="1" indent="0" algn="l" rtl="0">
              <a:lnSpc>
                <a:spcPct val="100000"/>
              </a:lnSpc>
              <a:spcBef>
                <a:spcPts val="0"/>
              </a:spcBef>
              <a:spcAft>
                <a:spcPts val="0"/>
              </a:spcAft>
              <a:buSzPts val="1400"/>
              <a:buFont typeface="Arial"/>
              <a:buNone/>
            </a:pPr>
            <a:endParaRPr lang="it-IT" sz="1100" i="0" noProof="0" dirty="0">
              <a:solidFill>
                <a:srgbClr val="404040"/>
              </a:solidFill>
            </a:endParaRPr>
          </a:p>
          <a:p>
            <a:pPr marL="457200" lvl="1" indent="0" algn="l" rtl="0">
              <a:lnSpc>
                <a:spcPct val="100000"/>
              </a:lnSpc>
              <a:spcBef>
                <a:spcPts val="0"/>
              </a:spcBef>
              <a:spcAft>
                <a:spcPts val="0"/>
              </a:spcAft>
              <a:buSzPts val="1400"/>
              <a:buFont typeface="Arial"/>
              <a:buNone/>
            </a:pPr>
            <a:r>
              <a:rPr lang="it-IT" sz="1100" i="0" noProof="0" dirty="0">
                <a:solidFill>
                  <a:srgbClr val="404040"/>
                </a:solidFill>
              </a:rPr>
              <a:t>Esempio</a:t>
            </a:r>
            <a:endParaRPr lang="it-IT" sz="1100" noProof="0" dirty="0"/>
          </a:p>
          <a:p>
            <a:pPr marL="457200" lvl="1" indent="0" algn="l" rtl="0">
              <a:lnSpc>
                <a:spcPct val="100000"/>
              </a:lnSpc>
              <a:spcBef>
                <a:spcPts val="0"/>
              </a:spcBef>
              <a:spcAft>
                <a:spcPts val="0"/>
              </a:spcAft>
              <a:buSzPts val="1400"/>
              <a:buFont typeface="Arial"/>
              <a:buNone/>
            </a:pPr>
            <a:r>
              <a:rPr lang="it-IT" sz="1100" i="0" noProof="0" dirty="0">
                <a:solidFill>
                  <a:srgbClr val="404040"/>
                </a:solidFill>
              </a:rPr>
              <a:t>Prima: </a:t>
            </a:r>
            <a:r>
              <a:rPr lang="it-IT" sz="1100" i="1" noProof="0" dirty="0">
                <a:solidFill>
                  <a:srgbClr val="404040"/>
                </a:solidFill>
              </a:rPr>
              <a:t>Come posso coinvolgere le ragazze nelle lezioni di programmazione?</a:t>
            </a:r>
            <a:endParaRPr lang="it-IT" sz="1100" i="1" noProof="0" dirty="0"/>
          </a:p>
          <a:p>
            <a:pPr marL="457200" marR="0" lvl="0" indent="-228600" algn="l" rtl="0">
              <a:lnSpc>
                <a:spcPct val="100000"/>
              </a:lnSpc>
              <a:spcBef>
                <a:spcPts val="0"/>
              </a:spcBef>
              <a:spcAft>
                <a:spcPts val="0"/>
              </a:spcAft>
              <a:buClr>
                <a:srgbClr val="000000"/>
              </a:buClr>
              <a:buSzPts val="1400"/>
              <a:buFont typeface="Arial"/>
              <a:buNone/>
            </a:pPr>
            <a:r>
              <a:rPr lang="it-IT" sz="1100" i="0" noProof="0" dirty="0"/>
              <a:t>	Dopo: </a:t>
            </a:r>
            <a:r>
              <a:rPr lang="it-IT" sz="1100" i="1" noProof="0" dirty="0"/>
              <a:t>In che modo </a:t>
            </a:r>
            <a:r>
              <a:rPr lang="it-IT" sz="1100" i="1" noProof="0" dirty="0">
                <a:solidFill>
                  <a:srgbClr val="404040"/>
                </a:solidFill>
              </a:rPr>
              <a:t>la progettazione di algoritmi guidata dalla classe può aumentare la partecipazione delle ragazze ai progetti di gruppo sull’uso di Python nell'arco di 4 settimane?</a:t>
            </a:r>
            <a:endParaRPr lang="it-IT" sz="1100" i="1" noProof="0" dirty="0"/>
          </a:p>
          <a:p>
            <a:pPr marL="457200" marR="0" lvl="0" indent="-228600" algn="l" rtl="0">
              <a:lnSpc>
                <a:spcPct val="100000"/>
              </a:lnSpc>
              <a:spcBef>
                <a:spcPts val="0"/>
              </a:spcBef>
              <a:spcAft>
                <a:spcPts val="0"/>
              </a:spcAft>
              <a:buClr>
                <a:srgbClr val="000000"/>
              </a:buClr>
              <a:buSzPts val="1400"/>
              <a:buFont typeface="Arial"/>
              <a:buNone/>
            </a:pPr>
            <a:endParaRPr lang="it-IT" sz="1100" b="1" i="1" noProof="0" dirty="0">
              <a:solidFill>
                <a:srgbClr val="404040"/>
              </a:solidFill>
            </a:endParaRPr>
          </a:p>
          <a:p>
            <a:pPr marL="457200" lvl="0" indent="-298450" algn="l" rtl="0">
              <a:lnSpc>
                <a:spcPct val="100000"/>
              </a:lnSpc>
              <a:spcBef>
                <a:spcPts val="0"/>
              </a:spcBef>
              <a:spcAft>
                <a:spcPts val="0"/>
              </a:spcAft>
              <a:buClr>
                <a:srgbClr val="1D1D1B"/>
              </a:buClr>
              <a:buSzPts val="1100"/>
              <a:buChar char="●"/>
            </a:pPr>
            <a:r>
              <a:rPr lang="it-IT" sz="1100" b="1" noProof="0" dirty="0">
                <a:solidFill>
                  <a:srgbClr val="1D1D1B"/>
                </a:solidFill>
              </a:rPr>
              <a:t>Strategia di intervento</a:t>
            </a:r>
            <a:endParaRPr lang="it-IT" sz="1100" b="1" noProof="0" dirty="0"/>
          </a:p>
          <a:p>
            <a:pPr marL="228600" lvl="0" indent="0" algn="l" rtl="0">
              <a:lnSpc>
                <a:spcPct val="100000"/>
              </a:lnSpc>
              <a:spcBef>
                <a:spcPts val="0"/>
              </a:spcBef>
              <a:spcAft>
                <a:spcPts val="0"/>
              </a:spcAft>
              <a:buSzPts val="1400"/>
              <a:buFont typeface="Arial"/>
              <a:buNone/>
            </a:pPr>
            <a:r>
              <a:rPr lang="it-IT" sz="1100" noProof="0" dirty="0">
                <a:solidFill>
                  <a:srgbClr val="1D1D1B"/>
                </a:solidFill>
              </a:rPr>
              <a:t>La classe sceglie una strategia dal brainstorming dell'attività precedente e la perfeziona per garantire che sia (1) allineata con gli obiettivi informatici e (2) progettata per affrontare la causa principale. </a:t>
            </a:r>
            <a:endParaRPr lang="it-IT" sz="1100" noProof="0" dirty="0"/>
          </a:p>
          <a:p>
            <a:pPr marL="228600" lvl="0" indent="0" algn="l" rtl="0">
              <a:lnSpc>
                <a:spcPct val="100000"/>
              </a:lnSpc>
              <a:spcBef>
                <a:spcPts val="0"/>
              </a:spcBef>
              <a:spcAft>
                <a:spcPts val="0"/>
              </a:spcAft>
              <a:buSzPts val="1400"/>
              <a:buFont typeface="Arial"/>
              <a:buNone/>
            </a:pPr>
            <a:endParaRPr lang="it-IT" sz="1100" noProof="0" dirty="0">
              <a:solidFill>
                <a:srgbClr val="1D1D1B"/>
              </a:solidFill>
            </a:endParaRPr>
          </a:p>
          <a:p>
            <a:pPr marL="400050" lvl="0" indent="-152400" algn="l" rtl="0">
              <a:lnSpc>
                <a:spcPct val="100000"/>
              </a:lnSpc>
              <a:spcBef>
                <a:spcPts val="0"/>
              </a:spcBef>
              <a:spcAft>
                <a:spcPts val="0"/>
              </a:spcAft>
              <a:buSzPts val="1100"/>
              <a:buFont typeface="Calibri"/>
              <a:buChar char="•"/>
            </a:pPr>
            <a:r>
              <a:rPr lang="it-IT" sz="1100" b="1" noProof="0" dirty="0">
                <a:solidFill>
                  <a:srgbClr val="1D1D1B"/>
                </a:solidFill>
              </a:rPr>
              <a:t>Fasi di implementazione</a:t>
            </a:r>
            <a:endParaRPr lang="it-IT" sz="1100" b="1" noProof="0" dirty="0"/>
          </a:p>
          <a:p>
            <a:pPr marL="228600" lvl="0" indent="0" algn="l" rtl="0">
              <a:lnSpc>
                <a:spcPct val="100000"/>
              </a:lnSpc>
              <a:spcBef>
                <a:spcPts val="0"/>
              </a:spcBef>
              <a:spcAft>
                <a:spcPts val="0"/>
              </a:spcAft>
              <a:buSzPts val="1400"/>
              <a:buFont typeface="Arial"/>
              <a:buNone/>
            </a:pPr>
            <a:r>
              <a:rPr lang="it-IT" sz="1100" noProof="0" dirty="0">
                <a:solidFill>
                  <a:srgbClr val="1D1D1B"/>
                </a:solidFill>
              </a:rPr>
              <a:t>La classe risponde alle tre domande seguenti:</a:t>
            </a:r>
            <a:endParaRPr lang="it-IT" sz="1100" noProof="0" dirty="0"/>
          </a:p>
          <a:p>
            <a:pPr marL="400050" lvl="0" indent="-152400" algn="l" rtl="0">
              <a:lnSpc>
                <a:spcPct val="100000"/>
              </a:lnSpc>
              <a:spcBef>
                <a:spcPts val="0"/>
              </a:spcBef>
              <a:spcAft>
                <a:spcPts val="0"/>
              </a:spcAft>
              <a:buSzPts val="1100"/>
              <a:buFont typeface="Calibri"/>
              <a:buChar char="-"/>
            </a:pPr>
            <a:r>
              <a:rPr lang="it-IT" sz="1100" i="1" noProof="0" dirty="0">
                <a:solidFill>
                  <a:srgbClr val="1D1D1B"/>
                </a:solidFill>
              </a:rPr>
              <a:t>Cosa farete?</a:t>
            </a:r>
            <a:endParaRPr lang="it-IT" sz="1100" noProof="0" dirty="0"/>
          </a:p>
          <a:p>
            <a:pPr marL="400050" lvl="0" indent="-152400" algn="l" rtl="0">
              <a:lnSpc>
                <a:spcPct val="100000"/>
              </a:lnSpc>
              <a:spcBef>
                <a:spcPts val="0"/>
              </a:spcBef>
              <a:spcAft>
                <a:spcPts val="0"/>
              </a:spcAft>
              <a:buSzPts val="1100"/>
              <a:buFont typeface="Calibri"/>
              <a:buChar char="-"/>
            </a:pPr>
            <a:r>
              <a:rPr lang="it-IT" sz="1100" i="1" noProof="0" dirty="0">
                <a:solidFill>
                  <a:srgbClr val="1D1D1B"/>
                </a:solidFill>
              </a:rPr>
              <a:t>Quando lo farete?</a:t>
            </a:r>
            <a:endParaRPr lang="it-IT" sz="1100" noProof="0" dirty="0"/>
          </a:p>
          <a:p>
            <a:pPr marL="400050" lvl="0" indent="-152400" algn="l" rtl="0">
              <a:lnSpc>
                <a:spcPct val="100000"/>
              </a:lnSpc>
              <a:spcBef>
                <a:spcPts val="0"/>
              </a:spcBef>
              <a:spcAft>
                <a:spcPts val="0"/>
              </a:spcAft>
              <a:buSzPts val="1100"/>
              <a:buFont typeface="Calibri"/>
              <a:buChar char="-"/>
            </a:pPr>
            <a:r>
              <a:rPr lang="it-IT" sz="1100" i="1" noProof="0" dirty="0">
                <a:solidFill>
                  <a:srgbClr val="1D1D1B"/>
                </a:solidFill>
              </a:rPr>
              <a:t>Chi è coinvolto?</a:t>
            </a:r>
            <a:endParaRPr lang="it-IT" sz="1100" noProof="0" dirty="0"/>
          </a:p>
          <a:p>
            <a:pPr marL="400050" lvl="0" indent="-82550" algn="l" rtl="0">
              <a:lnSpc>
                <a:spcPct val="100000"/>
              </a:lnSpc>
              <a:spcBef>
                <a:spcPts val="0"/>
              </a:spcBef>
              <a:spcAft>
                <a:spcPts val="0"/>
              </a:spcAft>
              <a:buSzPts val="1400"/>
              <a:buFont typeface="Calibri"/>
              <a:buNone/>
            </a:pPr>
            <a:endParaRPr lang="it-IT" sz="1100" i="1" noProof="0" dirty="0">
              <a:solidFill>
                <a:srgbClr val="1D1D1B"/>
              </a:solidFill>
            </a:endParaRPr>
          </a:p>
          <a:p>
            <a:pPr marL="228600" lvl="0" indent="0" algn="l" rtl="0">
              <a:lnSpc>
                <a:spcPct val="100000"/>
              </a:lnSpc>
              <a:spcBef>
                <a:spcPts val="0"/>
              </a:spcBef>
              <a:spcAft>
                <a:spcPts val="0"/>
              </a:spcAft>
              <a:buSzPts val="1400"/>
              <a:buFont typeface="Arial"/>
              <a:buNone/>
            </a:pPr>
            <a:r>
              <a:rPr lang="it-IT" sz="1100" noProof="0" dirty="0">
                <a:solidFill>
                  <a:srgbClr val="1D1D1B"/>
                </a:solidFill>
              </a:rPr>
              <a:t>Suddividi l'intervento in tre fasi con scadenze definite. </a:t>
            </a:r>
            <a:endParaRPr lang="it-IT" sz="1100" noProof="0" dirty="0"/>
          </a:p>
          <a:p>
            <a:pPr marL="228600" lvl="0" indent="0" algn="l" rtl="0">
              <a:lnSpc>
                <a:spcPct val="100000"/>
              </a:lnSpc>
              <a:spcBef>
                <a:spcPts val="0"/>
              </a:spcBef>
              <a:spcAft>
                <a:spcPts val="0"/>
              </a:spcAft>
              <a:buSzPts val="1400"/>
              <a:buFont typeface="Calibri"/>
              <a:buNone/>
            </a:pPr>
            <a:endParaRPr lang="it-IT" sz="1100" noProof="0" dirty="0">
              <a:solidFill>
                <a:srgbClr val="1D1D1B"/>
              </a:solidFill>
            </a:endParaRPr>
          </a:p>
          <a:p>
            <a:pPr marL="228600" lvl="0" indent="0" algn="l" rtl="0">
              <a:lnSpc>
                <a:spcPct val="100000"/>
              </a:lnSpc>
              <a:spcBef>
                <a:spcPts val="0"/>
              </a:spcBef>
              <a:spcAft>
                <a:spcPts val="0"/>
              </a:spcAft>
              <a:buSzPts val="1400"/>
              <a:buFont typeface="Arial"/>
              <a:buNone/>
            </a:pPr>
            <a:r>
              <a:rPr lang="it-IT" sz="1100" b="1" i="1" u="sng" noProof="0" dirty="0">
                <a:solidFill>
                  <a:srgbClr val="404040"/>
                </a:solidFill>
              </a:rPr>
              <a:t>Esempio:</a:t>
            </a:r>
            <a:endParaRPr lang="it-IT" sz="1100" b="1" noProof="0" dirty="0"/>
          </a:p>
          <a:p>
            <a:pPr marL="228600" lvl="0" indent="0" algn="l" rtl="0">
              <a:lnSpc>
                <a:spcPct val="100000"/>
              </a:lnSpc>
              <a:spcBef>
                <a:spcPts val="0"/>
              </a:spcBef>
              <a:spcAft>
                <a:spcPts val="0"/>
              </a:spcAft>
              <a:buSzPts val="1400"/>
              <a:buFont typeface="Arial"/>
              <a:buNone/>
            </a:pPr>
            <a:r>
              <a:rPr lang="it-IT" sz="1100" i="1" noProof="0" dirty="0">
                <a:solidFill>
                  <a:srgbClr val="404040"/>
                </a:solidFill>
              </a:rPr>
              <a:t>Settimana 1:</a:t>
            </a:r>
            <a:r>
              <a:rPr lang="it-IT" sz="1100" i="0" noProof="0" dirty="0">
                <a:solidFill>
                  <a:srgbClr val="404040"/>
                </a:solidFill>
              </a:rPr>
              <a:t> formazione sui protocolli di programmazione in coppie.</a:t>
            </a:r>
            <a:endParaRPr lang="it-IT" sz="1100" noProof="0" dirty="0"/>
          </a:p>
          <a:p>
            <a:pPr marL="228600" lvl="0" indent="0" algn="l" rtl="0">
              <a:lnSpc>
                <a:spcPct val="100000"/>
              </a:lnSpc>
              <a:spcBef>
                <a:spcPts val="0"/>
              </a:spcBef>
              <a:spcAft>
                <a:spcPts val="0"/>
              </a:spcAft>
              <a:buSzPts val="1400"/>
              <a:buFont typeface="Arial"/>
              <a:buNone/>
            </a:pPr>
            <a:r>
              <a:rPr lang="it-IT" sz="1100" i="1" noProof="0" dirty="0">
                <a:solidFill>
                  <a:srgbClr val="404040"/>
                </a:solidFill>
              </a:rPr>
              <a:t>Settimana 2-3: </a:t>
            </a:r>
            <a:r>
              <a:rPr lang="it-IT" sz="1100" i="0" noProof="0" dirty="0">
                <a:solidFill>
                  <a:srgbClr val="404040"/>
                </a:solidFill>
              </a:rPr>
              <a:t>creazione di coppie equilibrate dal punto di vista del genere in cui le ragazze fungono da leader.</a:t>
            </a:r>
          </a:p>
          <a:p>
            <a:pPr marL="228600" lvl="0" indent="0" algn="l" rtl="0">
              <a:lnSpc>
                <a:spcPct val="100000"/>
              </a:lnSpc>
              <a:spcBef>
                <a:spcPts val="0"/>
              </a:spcBef>
              <a:spcAft>
                <a:spcPts val="0"/>
              </a:spcAft>
              <a:buSzPts val="1400"/>
              <a:buFont typeface="Arial"/>
              <a:buNone/>
            </a:pPr>
            <a:r>
              <a:rPr lang="it-IT" sz="1100" i="1" noProof="0" dirty="0">
                <a:solidFill>
                  <a:srgbClr val="404040"/>
                </a:solidFill>
              </a:rPr>
              <a:t>Settimana 4:</a:t>
            </a:r>
            <a:r>
              <a:rPr lang="it-IT" sz="1100" i="0" noProof="0" dirty="0">
                <a:solidFill>
                  <a:srgbClr val="404040"/>
                </a:solidFill>
              </a:rPr>
              <a:t> sondaggio sull'esperienza.</a:t>
            </a:r>
            <a:endParaRPr lang="it-IT" sz="1100" noProof="0" dirty="0"/>
          </a:p>
          <a:p>
            <a:pPr marL="228600" lvl="0" indent="0" algn="l" rtl="0">
              <a:lnSpc>
                <a:spcPct val="100000"/>
              </a:lnSpc>
              <a:spcBef>
                <a:spcPts val="0"/>
              </a:spcBef>
              <a:spcAft>
                <a:spcPts val="0"/>
              </a:spcAft>
              <a:buSzPts val="1400"/>
              <a:buFont typeface="Arial"/>
              <a:buNone/>
            </a:pPr>
            <a:endParaRPr lang="it-IT" sz="1100" i="0" noProof="0" dirty="0">
              <a:solidFill>
                <a:srgbClr val="404040"/>
              </a:solidFill>
            </a:endParaRPr>
          </a:p>
          <a:p>
            <a:pPr marL="0" lvl="0" indent="0" algn="l" rtl="0">
              <a:lnSpc>
                <a:spcPct val="100000"/>
              </a:lnSpc>
              <a:spcBef>
                <a:spcPts val="1000"/>
              </a:spcBef>
              <a:spcAft>
                <a:spcPts val="1000"/>
              </a:spcAft>
              <a:buSzPts val="1100"/>
              <a:buNone/>
            </a:pPr>
            <a:endParaRPr sz="1100" dirty="0">
              <a:solidFill>
                <a:srgbClr val="1D1D1B"/>
              </a:solidFill>
            </a:endParaRPr>
          </a:p>
        </p:txBody>
      </p:sp>
      <p:sp>
        <p:nvSpPr>
          <p:cNvPr id="199" name="Google Shape;199;g329f623bc3f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it-IT" i="1" noProof="0" dirty="0">
                <a:solidFill>
                  <a:srgbClr val="1D1D1B"/>
                </a:solidFill>
              </a:rPr>
              <a:t>Questa presenta la quarta fase del processo per sviluppare un piano.</a:t>
            </a:r>
          </a:p>
          <a:p>
            <a:pPr marL="228600" lvl="0" indent="0" algn="l" rtl="0">
              <a:lnSpc>
                <a:spcPct val="100000"/>
              </a:lnSpc>
              <a:spcBef>
                <a:spcPts val="0"/>
              </a:spcBef>
              <a:spcAft>
                <a:spcPts val="0"/>
              </a:spcAft>
              <a:buSzPts val="1400"/>
              <a:buFont typeface="Arial"/>
              <a:buNone/>
            </a:pPr>
            <a:endParaRPr lang="it-IT" noProof="0" dirty="0"/>
          </a:p>
          <a:p>
            <a:pPr marL="400050" lvl="0" indent="-158750" algn="l" rtl="0">
              <a:lnSpc>
                <a:spcPct val="100000"/>
              </a:lnSpc>
              <a:spcBef>
                <a:spcPts val="0"/>
              </a:spcBef>
              <a:spcAft>
                <a:spcPts val="0"/>
              </a:spcAft>
              <a:buSzPts val="1200"/>
              <a:buFont typeface="Calibri"/>
              <a:buChar char="•"/>
            </a:pPr>
            <a:r>
              <a:rPr lang="it-IT" noProof="0" dirty="0">
                <a:solidFill>
                  <a:srgbClr val="1D1D1B"/>
                </a:solidFill>
              </a:rPr>
              <a:t>Metodi di raccolta dei dati</a:t>
            </a:r>
            <a:endParaRPr lang="it-IT" noProof="0" dirty="0"/>
          </a:p>
          <a:p>
            <a:pPr marL="228600" lvl="0" indent="0" algn="l" rtl="0">
              <a:lnSpc>
                <a:spcPct val="100000"/>
              </a:lnSpc>
              <a:spcBef>
                <a:spcPts val="0"/>
              </a:spcBef>
              <a:spcAft>
                <a:spcPts val="0"/>
              </a:spcAft>
              <a:buSzPts val="1400"/>
              <a:buFont typeface="Arial"/>
              <a:buNone/>
            </a:pPr>
            <a:endParaRPr lang="it-IT" noProof="0" dirty="0">
              <a:solidFill>
                <a:srgbClr val="1D1D1B"/>
              </a:solidFill>
            </a:endParaRPr>
          </a:p>
          <a:p>
            <a:pPr marL="228600" lvl="0" indent="0" algn="l" rtl="0">
              <a:lnSpc>
                <a:spcPct val="100000"/>
              </a:lnSpc>
              <a:spcBef>
                <a:spcPts val="0"/>
              </a:spcBef>
              <a:spcAft>
                <a:spcPts val="0"/>
              </a:spcAft>
              <a:buSzPts val="1400"/>
              <a:buFont typeface="Arial"/>
              <a:buNone/>
            </a:pPr>
            <a:r>
              <a:rPr lang="it-IT" noProof="0" dirty="0">
                <a:solidFill>
                  <a:srgbClr val="1D1D1B"/>
                </a:solidFill>
              </a:rPr>
              <a:t>Le e i partecipanti selezionano da 1 a 2 metodi per misurare l'impatto.</a:t>
            </a:r>
            <a:endParaRPr lang="it-IT" noProof="0" dirty="0"/>
          </a:p>
          <a:p>
            <a:pPr marL="228600" lvl="0" indent="0" algn="l" rtl="0">
              <a:lnSpc>
                <a:spcPct val="100000"/>
              </a:lnSpc>
              <a:spcBef>
                <a:spcPts val="0"/>
              </a:spcBef>
              <a:spcAft>
                <a:spcPts val="0"/>
              </a:spcAft>
              <a:buSzPts val="1400"/>
              <a:buFont typeface="Arial"/>
              <a:buNone/>
            </a:pPr>
            <a:r>
              <a:rPr lang="it-IT" i="1" noProof="0" dirty="0">
                <a:solidFill>
                  <a:srgbClr val="1D1D1B"/>
                </a:solidFill>
              </a:rPr>
              <a:t>Qualitativo: quali numeri mostreranno il cambiamento?</a:t>
            </a:r>
            <a:endParaRPr lang="it-IT" noProof="0" dirty="0"/>
          </a:p>
          <a:p>
            <a:pPr marL="228600" lvl="0" indent="0" algn="l" rtl="0">
              <a:lnSpc>
                <a:spcPct val="100000"/>
              </a:lnSpc>
              <a:spcBef>
                <a:spcPts val="0"/>
              </a:spcBef>
              <a:spcAft>
                <a:spcPts val="0"/>
              </a:spcAft>
              <a:buSzPts val="1400"/>
              <a:buFont typeface="Arial"/>
              <a:buNone/>
            </a:pPr>
            <a:r>
              <a:rPr lang="it-IT" i="1" noProof="0" dirty="0">
                <a:solidFill>
                  <a:srgbClr val="1D1D1B"/>
                </a:solidFill>
              </a:rPr>
              <a:t>Quantitativo: quali storie o feedback riveleranno il perché?</a:t>
            </a:r>
            <a:endParaRPr lang="it-IT" noProof="0" dirty="0"/>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it-IT" i="0" noProof="0" dirty="0">
              <a:solidFill>
                <a:srgbClr val="1D1D1B"/>
              </a:solidFill>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it-IT" i="0" noProof="0" dirty="0">
                <a:solidFill>
                  <a:srgbClr val="1D1D1B"/>
                </a:solidFill>
              </a:rPr>
              <a:t>Poi, definiscono chiaramente il </a:t>
            </a:r>
            <a:r>
              <a:rPr lang="it-IT" b="1" i="0" noProof="0" dirty="0">
                <a:solidFill>
                  <a:srgbClr val="1D1D1B"/>
                </a:solidFill>
              </a:rPr>
              <a:t>metodo</a:t>
            </a:r>
            <a:r>
              <a:rPr lang="it-IT" i="0" noProof="0" dirty="0">
                <a:solidFill>
                  <a:srgbClr val="1D1D1B"/>
                </a:solidFill>
              </a:rPr>
              <a:t>, </a:t>
            </a:r>
            <a:r>
              <a:rPr lang="it-IT" b="1" i="0" noProof="0" dirty="0">
                <a:solidFill>
                  <a:srgbClr val="1D1D1B"/>
                </a:solidFill>
              </a:rPr>
              <a:t>l’oggetto del monitoraggio</a:t>
            </a:r>
            <a:r>
              <a:rPr lang="it-IT" i="0" noProof="0" dirty="0">
                <a:solidFill>
                  <a:srgbClr val="1D1D1B"/>
                </a:solidFill>
              </a:rPr>
              <a:t>, lo </a:t>
            </a:r>
            <a:r>
              <a:rPr lang="it-IT" b="1" i="0" noProof="0" dirty="0">
                <a:solidFill>
                  <a:srgbClr val="1D1D1B"/>
                </a:solidFill>
              </a:rPr>
              <a:t>strumento </a:t>
            </a:r>
            <a:r>
              <a:rPr lang="it-IT" i="0" noProof="0" dirty="0">
                <a:solidFill>
                  <a:srgbClr val="1D1D1B"/>
                </a:solidFill>
              </a:rPr>
              <a:t>e la </a:t>
            </a:r>
            <a:r>
              <a:rPr lang="it-IT" b="1" i="0" noProof="0" dirty="0">
                <a:solidFill>
                  <a:srgbClr val="1D1D1B"/>
                </a:solidFill>
              </a:rPr>
              <a:t>frequenza.</a:t>
            </a:r>
            <a:endParaRPr lang="it-IT" i="0" noProof="0" dirty="0"/>
          </a:p>
        </p:txBody>
      </p:sp>
      <p:sp>
        <p:nvSpPr>
          <p:cNvPr id="208" name="Google Shape;20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it-IT" i="1" noProof="0" dirty="0">
                <a:solidFill>
                  <a:srgbClr val="1D1D1B"/>
                </a:solidFill>
              </a:rPr>
              <a:t>Questa diapositive presenta la quinta fase del processo.</a:t>
            </a:r>
          </a:p>
          <a:p>
            <a:pPr marL="228600" lvl="0" indent="0" algn="l" rtl="0">
              <a:lnSpc>
                <a:spcPct val="100000"/>
              </a:lnSpc>
              <a:spcBef>
                <a:spcPts val="0"/>
              </a:spcBef>
              <a:spcAft>
                <a:spcPts val="0"/>
              </a:spcAft>
              <a:buSzPts val="1400"/>
              <a:buFont typeface="Arial"/>
              <a:buNone/>
            </a:pPr>
            <a:endParaRPr lang="it-IT" noProof="0" dirty="0">
              <a:solidFill>
                <a:srgbClr val="1D1D1B"/>
              </a:solidFill>
            </a:endParaRPr>
          </a:p>
          <a:p>
            <a:pPr marL="400050" lvl="0" indent="-158750" algn="l" rtl="0">
              <a:lnSpc>
                <a:spcPct val="100000"/>
              </a:lnSpc>
              <a:spcBef>
                <a:spcPts val="0"/>
              </a:spcBef>
              <a:spcAft>
                <a:spcPts val="0"/>
              </a:spcAft>
              <a:buSzPts val="1200"/>
              <a:buFont typeface="Calibri"/>
              <a:buChar char="•"/>
            </a:pPr>
            <a:r>
              <a:rPr lang="it-IT" noProof="0" dirty="0">
                <a:solidFill>
                  <a:srgbClr val="1D1D1B"/>
                </a:solidFill>
              </a:rPr>
              <a:t>Piano di collaborazione</a:t>
            </a:r>
            <a:endParaRPr lang="it-IT" noProof="0" dirty="0"/>
          </a:p>
          <a:p>
            <a:pPr marL="228600" lvl="0" indent="0" algn="l" rtl="0">
              <a:lnSpc>
                <a:spcPct val="100000"/>
              </a:lnSpc>
              <a:spcBef>
                <a:spcPts val="0"/>
              </a:spcBef>
              <a:spcAft>
                <a:spcPts val="0"/>
              </a:spcAft>
              <a:buSzPts val="1400"/>
              <a:buFont typeface="Arial"/>
              <a:buNone/>
            </a:pPr>
            <a:r>
              <a:rPr lang="it-IT" noProof="0" dirty="0">
                <a:solidFill>
                  <a:srgbClr val="1D1D1B"/>
                </a:solidFill>
              </a:rPr>
              <a:t>Le e i partecipanti mappano la loro rete di supporto:</a:t>
            </a:r>
            <a:endParaRPr lang="it-IT" noProof="0" dirty="0"/>
          </a:p>
          <a:p>
            <a:pPr marL="400050" lvl="0" indent="-158750" algn="l" rtl="0">
              <a:lnSpc>
                <a:spcPct val="100000"/>
              </a:lnSpc>
              <a:spcBef>
                <a:spcPts val="0"/>
              </a:spcBef>
              <a:spcAft>
                <a:spcPts val="0"/>
              </a:spcAft>
              <a:buSzPts val="1200"/>
              <a:buFont typeface="Calibri"/>
              <a:buChar char="-"/>
            </a:pPr>
            <a:r>
              <a:rPr lang="it-IT" i="1" noProof="0" dirty="0">
                <a:solidFill>
                  <a:srgbClr val="1D1D1B"/>
                </a:solidFill>
              </a:rPr>
              <a:t>Colleghe/i: </a:t>
            </a:r>
            <a:r>
              <a:rPr lang="it-IT" i="0" noProof="0" dirty="0">
                <a:solidFill>
                  <a:srgbClr val="1D1D1B"/>
                </a:solidFill>
              </a:rPr>
              <a:t>chi vi aiuterà nelle fasi di attuazione o analisi?</a:t>
            </a:r>
          </a:p>
          <a:p>
            <a:pPr marL="400050" lvl="0" indent="-158750" algn="l" rtl="0">
              <a:lnSpc>
                <a:spcPct val="100000"/>
              </a:lnSpc>
              <a:spcBef>
                <a:spcPts val="0"/>
              </a:spcBef>
              <a:spcAft>
                <a:spcPts val="0"/>
              </a:spcAft>
              <a:buSzPts val="1200"/>
              <a:buFont typeface="Calibri"/>
              <a:buChar char="-"/>
            </a:pPr>
            <a:r>
              <a:rPr lang="it-IT" i="1" noProof="0" dirty="0">
                <a:solidFill>
                  <a:srgbClr val="1D1D1B"/>
                </a:solidFill>
              </a:rPr>
              <a:t>Classi: </a:t>
            </a:r>
            <a:r>
              <a:rPr lang="it-IT" i="0" noProof="0" dirty="0">
                <a:solidFill>
                  <a:srgbClr val="1D1D1B"/>
                </a:solidFill>
              </a:rPr>
              <a:t>in che modo la classe parteciperà attivamente al processo? </a:t>
            </a:r>
            <a:endParaRPr lang="it-IT" noProof="0" dirty="0"/>
          </a:p>
          <a:p>
            <a:pPr marL="228600" lvl="0" indent="0" algn="l" rtl="0">
              <a:lnSpc>
                <a:spcPct val="100000"/>
              </a:lnSpc>
              <a:spcBef>
                <a:spcPts val="0"/>
              </a:spcBef>
              <a:spcAft>
                <a:spcPts val="0"/>
              </a:spcAft>
              <a:buSzPts val="1400"/>
              <a:buFont typeface="Calibri"/>
              <a:buNone/>
            </a:pPr>
            <a:endParaRPr lang="it-IT" i="0" noProof="0" dirty="0">
              <a:solidFill>
                <a:srgbClr val="1D1D1B"/>
              </a:solidFill>
            </a:endParaRPr>
          </a:p>
          <a:p>
            <a:pPr marL="228600" lvl="0" indent="0" algn="l" rtl="0">
              <a:lnSpc>
                <a:spcPct val="100000"/>
              </a:lnSpc>
              <a:spcBef>
                <a:spcPts val="0"/>
              </a:spcBef>
              <a:spcAft>
                <a:spcPts val="0"/>
              </a:spcAft>
              <a:buSzPts val="1400"/>
              <a:buFont typeface="Arial"/>
              <a:buNone/>
            </a:pPr>
            <a:r>
              <a:rPr lang="it-IT" i="0" noProof="0" dirty="0">
                <a:solidFill>
                  <a:srgbClr val="1D1D1B"/>
                </a:solidFill>
              </a:rPr>
              <a:t>Infine, definiscono chiaramente il tipo di </a:t>
            </a:r>
            <a:r>
              <a:rPr lang="it-IT" b="1" i="0" noProof="0" dirty="0">
                <a:solidFill>
                  <a:srgbClr val="1D1D1B"/>
                </a:solidFill>
              </a:rPr>
              <a:t>collaboratrice/collaboratore</a:t>
            </a:r>
            <a:r>
              <a:rPr lang="it-IT" i="0" noProof="0" dirty="0">
                <a:solidFill>
                  <a:srgbClr val="1D1D1B"/>
                </a:solidFill>
              </a:rPr>
              <a:t>, il suo </a:t>
            </a:r>
            <a:r>
              <a:rPr lang="it-IT" b="1" i="0" noProof="0" dirty="0">
                <a:solidFill>
                  <a:srgbClr val="1D1D1B"/>
                </a:solidFill>
              </a:rPr>
              <a:t>ruolo </a:t>
            </a:r>
            <a:r>
              <a:rPr lang="it-IT" i="0" noProof="0" dirty="0">
                <a:solidFill>
                  <a:srgbClr val="1D1D1B"/>
                </a:solidFill>
              </a:rPr>
              <a:t>e l'</a:t>
            </a:r>
            <a:r>
              <a:rPr lang="it-IT" b="1" i="0" noProof="0" dirty="0">
                <a:solidFill>
                  <a:srgbClr val="1D1D1B"/>
                </a:solidFill>
              </a:rPr>
              <a:t>azione </a:t>
            </a:r>
            <a:r>
              <a:rPr lang="it-IT" b="0" i="0" noProof="0" dirty="0">
                <a:solidFill>
                  <a:srgbClr val="1D1D1B"/>
                </a:solidFill>
              </a:rPr>
              <a:t>che dovrà svolgere.</a:t>
            </a:r>
            <a:endParaRPr lang="it-IT" b="0" noProof="0" dirty="0"/>
          </a:p>
          <a:p>
            <a:pPr marL="171450" lvl="0" indent="-101600" algn="l" rtl="0">
              <a:lnSpc>
                <a:spcPct val="100000"/>
              </a:lnSpc>
              <a:spcBef>
                <a:spcPts val="1000"/>
              </a:spcBef>
              <a:spcAft>
                <a:spcPts val="1000"/>
              </a:spcAft>
              <a:buSzPts val="1100"/>
              <a:buFont typeface="Calibri"/>
              <a:buNone/>
            </a:pPr>
            <a:endParaRPr sz="1100" i="1" dirty="0">
              <a:solidFill>
                <a:srgbClr val="1D1D1B"/>
              </a:solidFill>
              <a:latin typeface="Arial"/>
              <a:ea typeface="Arial"/>
              <a:cs typeface="Arial"/>
              <a:sym typeface="Arial"/>
            </a:endParaRPr>
          </a:p>
        </p:txBody>
      </p:sp>
      <p:sp>
        <p:nvSpPr>
          <p:cNvPr id="217" name="Google Shape;217;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it-IT" i="1" noProof="0" dirty="0">
                <a:solidFill>
                  <a:srgbClr val="404040"/>
                </a:solidFill>
              </a:rPr>
              <a:t>Questa diapositiva è dedicata all'attività 3 incentrata sullo sviluppo di un piano di ricerca-azione.</a:t>
            </a:r>
            <a:endParaRPr lang="it-IT" noProof="0" dirty="0"/>
          </a:p>
          <a:p>
            <a:pPr marL="88900" lvl="0" indent="0" algn="l" rtl="0">
              <a:lnSpc>
                <a:spcPct val="100000"/>
              </a:lnSpc>
              <a:spcBef>
                <a:spcPts val="0"/>
              </a:spcBef>
              <a:spcAft>
                <a:spcPts val="0"/>
              </a:spcAft>
              <a:buClr>
                <a:srgbClr val="404040"/>
              </a:buClr>
              <a:buSzPts val="2200"/>
              <a:buFont typeface="Calibri"/>
              <a:buNone/>
            </a:pPr>
            <a:endParaRPr lang="it-IT" noProof="0" dirty="0">
              <a:solidFill>
                <a:srgbClr val="404040"/>
              </a:solidFill>
            </a:endParaRPr>
          </a:p>
          <a:p>
            <a:pPr marL="88900" lvl="0" indent="0" algn="l" rtl="0">
              <a:lnSpc>
                <a:spcPct val="100000"/>
              </a:lnSpc>
              <a:spcBef>
                <a:spcPts val="0"/>
              </a:spcBef>
              <a:spcAft>
                <a:spcPts val="0"/>
              </a:spcAft>
              <a:buClr>
                <a:srgbClr val="404040"/>
              </a:buClr>
              <a:buSzPts val="2200"/>
              <a:buFont typeface="Calibri"/>
              <a:buNone/>
            </a:pPr>
            <a:r>
              <a:rPr lang="it-IT" noProof="0" dirty="0">
                <a:solidFill>
                  <a:srgbClr val="404040"/>
                </a:solidFill>
              </a:rPr>
              <a:t>Le e i partecipanti compilano il modello del piano.</a:t>
            </a:r>
            <a:endParaRPr lang="it-IT" noProof="0" dirty="0"/>
          </a:p>
          <a:p>
            <a:pPr marL="88900" lvl="0" indent="0" algn="l" rtl="0">
              <a:lnSpc>
                <a:spcPct val="100000"/>
              </a:lnSpc>
              <a:spcBef>
                <a:spcPts val="0"/>
              </a:spcBef>
              <a:spcAft>
                <a:spcPts val="0"/>
              </a:spcAft>
              <a:buClr>
                <a:srgbClr val="404040"/>
              </a:buClr>
              <a:buSzPts val="2200"/>
              <a:buFont typeface="Calibri"/>
              <a:buNone/>
            </a:pPr>
            <a:endParaRPr lang="it-IT" noProof="0" dirty="0">
              <a:solidFill>
                <a:srgbClr val="404040"/>
              </a:solidFill>
            </a:endParaRPr>
          </a:p>
          <a:p>
            <a:pPr marL="457200" lvl="0" indent="-215900" algn="l" rtl="0">
              <a:lnSpc>
                <a:spcPct val="107000"/>
              </a:lnSpc>
              <a:spcBef>
                <a:spcPts val="0"/>
              </a:spcBef>
              <a:spcAft>
                <a:spcPts val="0"/>
              </a:spcAft>
              <a:buSzPts val="1200"/>
              <a:buFont typeface="Calibri"/>
              <a:buChar char="•"/>
            </a:pPr>
            <a:r>
              <a:rPr lang="it-IT" b="1" noProof="0" dirty="0"/>
              <a:t>Istruzioni:</a:t>
            </a:r>
            <a:endParaRPr lang="it-IT" noProof="0" dirty="0"/>
          </a:p>
          <a:p>
            <a:pPr marL="228600" lvl="0" indent="-215900" algn="l" rtl="0">
              <a:lnSpc>
                <a:spcPct val="107000"/>
              </a:lnSpc>
              <a:spcBef>
                <a:spcPts val="800"/>
              </a:spcBef>
              <a:spcAft>
                <a:spcPts val="0"/>
              </a:spcAft>
              <a:buSzPts val="1200"/>
              <a:buFont typeface="Calibri"/>
              <a:buAutoNum type="arabicPeriod"/>
            </a:pPr>
            <a:r>
              <a:rPr lang="it-IT" noProof="0" dirty="0"/>
              <a:t>Le e i partecipanti redigono un piano di </a:t>
            </a:r>
            <a:r>
              <a:rPr lang="it-IT" i="1" noProof="0" dirty="0"/>
              <a:t>ricerca-azione</a:t>
            </a:r>
            <a:r>
              <a:rPr lang="it-IT" noProof="0" dirty="0"/>
              <a:t> utilizzando la domanda di ricerca perfezionata.</a:t>
            </a:r>
          </a:p>
          <a:p>
            <a:pPr marL="0" lvl="0" indent="0" algn="l" rtl="0">
              <a:lnSpc>
                <a:spcPct val="107000"/>
              </a:lnSpc>
              <a:spcBef>
                <a:spcPts val="800"/>
              </a:spcBef>
              <a:spcAft>
                <a:spcPts val="0"/>
              </a:spcAft>
              <a:buSzPts val="1400"/>
              <a:buFont typeface="Arial"/>
              <a:buNone/>
            </a:pPr>
            <a:r>
              <a:rPr lang="it-IT" noProof="0" dirty="0"/>
              <a:t>Includono: 1) </a:t>
            </a:r>
            <a:r>
              <a:rPr lang="it-IT" i="1" noProof="0" dirty="0"/>
              <a:t>domanda di ricerca perfezionata</a:t>
            </a:r>
            <a:r>
              <a:rPr lang="it-IT" noProof="0" dirty="0"/>
              <a:t>; 2) </a:t>
            </a:r>
            <a:r>
              <a:rPr lang="it-IT" i="1" noProof="0" dirty="0"/>
              <a:t>strategia di intervento</a:t>
            </a:r>
            <a:r>
              <a:rPr lang="it-IT" noProof="0" dirty="0"/>
              <a:t>; 3) 3 </a:t>
            </a:r>
            <a:r>
              <a:rPr lang="it-IT" i="1" noProof="0" dirty="0"/>
              <a:t>fasi di attuazione </a:t>
            </a:r>
            <a:r>
              <a:rPr lang="it-IT" noProof="0" dirty="0"/>
              <a:t>(o più); 4) </a:t>
            </a:r>
            <a:r>
              <a:rPr lang="it-IT" i="1" noProof="0" dirty="0"/>
              <a:t>metodi di raccolta dei dati</a:t>
            </a:r>
            <a:r>
              <a:rPr lang="it-IT" noProof="0" dirty="0"/>
              <a:t>; 5) il </a:t>
            </a:r>
            <a:r>
              <a:rPr lang="it-IT" i="1" noProof="0" dirty="0"/>
              <a:t>piano di collaborazione </a:t>
            </a:r>
            <a:r>
              <a:rPr lang="it-IT" noProof="0" dirty="0"/>
              <a:t>che elenca le partnership previste.</a:t>
            </a:r>
          </a:p>
          <a:p>
            <a:pPr marL="0" lvl="0" indent="0" algn="l" rtl="0">
              <a:lnSpc>
                <a:spcPct val="107000"/>
              </a:lnSpc>
              <a:spcBef>
                <a:spcPts val="800"/>
              </a:spcBef>
              <a:spcAft>
                <a:spcPts val="0"/>
              </a:spcAft>
              <a:buSzPts val="1400"/>
              <a:buFont typeface="Arial"/>
              <a:buNone/>
            </a:pPr>
            <a:r>
              <a:rPr lang="it-IT" noProof="0" dirty="0"/>
              <a:t>2. Si dividono in coppie per dare/ricevere un feedback utilizzando una griglia di valutazione con i seguenti criteri:</a:t>
            </a:r>
          </a:p>
          <a:p>
            <a:pPr marL="742950" lvl="1" indent="-298450" algn="l" rtl="0">
              <a:lnSpc>
                <a:spcPct val="107000"/>
              </a:lnSpc>
              <a:spcBef>
                <a:spcPts val="0"/>
              </a:spcBef>
              <a:spcAft>
                <a:spcPts val="0"/>
              </a:spcAft>
              <a:buSzPts val="1200"/>
              <a:buFont typeface="Calibri"/>
              <a:buChar char="o"/>
            </a:pPr>
            <a:r>
              <a:rPr lang="it-IT" noProof="0" dirty="0"/>
              <a:t>Chiarezza della domanda di ricerca</a:t>
            </a:r>
          </a:p>
          <a:p>
            <a:pPr marL="742950" lvl="1" indent="-298450" algn="l" rtl="0">
              <a:lnSpc>
                <a:spcPct val="107000"/>
              </a:lnSpc>
              <a:spcBef>
                <a:spcPts val="0"/>
              </a:spcBef>
              <a:spcAft>
                <a:spcPts val="0"/>
              </a:spcAft>
              <a:buSzPts val="1200"/>
              <a:buFont typeface="Calibri"/>
              <a:buChar char="o"/>
            </a:pPr>
            <a:r>
              <a:rPr lang="it-IT" noProof="0" dirty="0"/>
              <a:t>Fattibilità dell'intervento</a:t>
            </a:r>
          </a:p>
          <a:p>
            <a:pPr marL="742950" lvl="1" indent="-298450" algn="l" rtl="0">
              <a:lnSpc>
                <a:spcPct val="107000"/>
              </a:lnSpc>
              <a:spcBef>
                <a:spcPts val="0"/>
              </a:spcBef>
              <a:spcAft>
                <a:spcPts val="0"/>
              </a:spcAft>
              <a:buSzPts val="1200"/>
              <a:buFont typeface="Calibri"/>
              <a:buChar char="o"/>
            </a:pPr>
            <a:r>
              <a:rPr lang="it-IT" noProof="0" dirty="0"/>
              <a:t>Adeguatezza della raccolta dei dati</a:t>
            </a:r>
          </a:p>
          <a:p>
            <a:pPr marL="742950" lvl="1" indent="-298450" algn="l" rtl="0">
              <a:lnSpc>
                <a:spcPct val="107000"/>
              </a:lnSpc>
              <a:spcBef>
                <a:spcPts val="0"/>
              </a:spcBef>
              <a:spcAft>
                <a:spcPts val="0"/>
              </a:spcAft>
              <a:buSzPts val="1200"/>
              <a:buFont typeface="Calibri"/>
              <a:buChar char="o"/>
            </a:pPr>
            <a:r>
              <a:rPr lang="it-IT" noProof="0" dirty="0"/>
              <a:t>Potenziale di collaborazione</a:t>
            </a:r>
          </a:p>
          <a:p>
            <a:pPr marL="88900" lvl="0" indent="-88900" algn="l" rtl="0">
              <a:lnSpc>
                <a:spcPct val="100000"/>
              </a:lnSpc>
              <a:spcBef>
                <a:spcPts val="0"/>
              </a:spcBef>
              <a:spcAft>
                <a:spcPts val="0"/>
              </a:spcAft>
              <a:buClr>
                <a:srgbClr val="404040"/>
              </a:buClr>
              <a:buSzPts val="2200"/>
              <a:buNone/>
            </a:pPr>
            <a:endParaRPr lang="it-IT" b="1" noProof="0" dirty="0">
              <a:solidFill>
                <a:srgbClr val="404040"/>
              </a:solidFill>
            </a:endParaRPr>
          </a:p>
          <a:p>
            <a:pPr marL="88900" lvl="0" indent="-88900" algn="l" rtl="0">
              <a:lnSpc>
                <a:spcPct val="100000"/>
              </a:lnSpc>
              <a:spcBef>
                <a:spcPts val="0"/>
              </a:spcBef>
              <a:spcAft>
                <a:spcPts val="0"/>
              </a:spcAft>
              <a:buClr>
                <a:srgbClr val="404040"/>
              </a:buClr>
              <a:buSzPts val="2200"/>
              <a:buNone/>
            </a:pPr>
            <a:r>
              <a:rPr lang="it-IT" b="1" noProof="0" dirty="0">
                <a:solidFill>
                  <a:srgbClr val="404040"/>
                </a:solidFill>
              </a:rPr>
              <a:t>Gestione del tempo: </a:t>
            </a:r>
            <a:endParaRPr lang="it-IT" noProof="0" dirty="0"/>
          </a:p>
          <a:p>
            <a:pPr marL="457200" lvl="0" indent="-215900" algn="l" rtl="0">
              <a:lnSpc>
                <a:spcPct val="100000"/>
              </a:lnSpc>
              <a:spcBef>
                <a:spcPts val="0"/>
              </a:spcBef>
              <a:spcAft>
                <a:spcPts val="0"/>
              </a:spcAft>
              <a:buSzPts val="1200"/>
              <a:buFont typeface="Arial"/>
              <a:buChar char="•"/>
            </a:pPr>
            <a:r>
              <a:rPr lang="it-IT" b="1" i="0" noProof="0" dirty="0">
                <a:solidFill>
                  <a:srgbClr val="404040"/>
                </a:solidFill>
              </a:rPr>
              <a:t>5 min: </a:t>
            </a:r>
            <a:r>
              <a:rPr lang="it-IT" i="0" noProof="0" dirty="0">
                <a:solidFill>
                  <a:srgbClr val="404040"/>
                </a:solidFill>
              </a:rPr>
              <a:t>stesura individuale.</a:t>
            </a:r>
            <a:endParaRPr lang="it-IT" noProof="0" dirty="0"/>
          </a:p>
          <a:p>
            <a:pPr marL="457200" lvl="0" indent="-215900" algn="l" rtl="0">
              <a:lnSpc>
                <a:spcPct val="100000"/>
              </a:lnSpc>
              <a:spcBef>
                <a:spcPts val="0"/>
              </a:spcBef>
              <a:spcAft>
                <a:spcPts val="0"/>
              </a:spcAft>
              <a:buSzPts val="1200"/>
              <a:buFont typeface="Arial"/>
              <a:buChar char="•"/>
            </a:pPr>
            <a:r>
              <a:rPr lang="it-IT" b="1" i="0" noProof="0" dirty="0">
                <a:solidFill>
                  <a:srgbClr val="404040"/>
                </a:solidFill>
              </a:rPr>
              <a:t>5 min: </a:t>
            </a:r>
            <a:r>
              <a:rPr lang="it-IT" i="0" noProof="0" dirty="0">
                <a:solidFill>
                  <a:srgbClr val="404040"/>
                </a:solidFill>
              </a:rPr>
              <a:t>feedback tra pari.</a:t>
            </a:r>
            <a:endParaRPr lang="it-IT" noProof="0" dirty="0"/>
          </a:p>
          <a:p>
            <a:pPr marL="457200" lvl="0" indent="-215900" algn="l" rtl="0">
              <a:lnSpc>
                <a:spcPct val="100000"/>
              </a:lnSpc>
              <a:spcBef>
                <a:spcPts val="0"/>
              </a:spcBef>
              <a:spcAft>
                <a:spcPts val="0"/>
              </a:spcAft>
              <a:buSzPts val="1200"/>
              <a:buFont typeface="Arial"/>
              <a:buChar char="•"/>
            </a:pPr>
            <a:r>
              <a:rPr lang="it-IT" b="1" i="0" noProof="0" dirty="0">
                <a:solidFill>
                  <a:srgbClr val="404040"/>
                </a:solidFill>
              </a:rPr>
              <a:t>5 min: </a:t>
            </a:r>
            <a:r>
              <a:rPr lang="it-IT" i="0" noProof="0" dirty="0">
                <a:solidFill>
                  <a:srgbClr val="404040"/>
                </a:solidFill>
              </a:rPr>
              <a:t>revisioni.</a:t>
            </a:r>
            <a:endParaRPr lang="it-IT" noProof="0" dirty="0"/>
          </a:p>
          <a:p>
            <a:pPr marL="88900" lvl="0" indent="-88900" algn="l" rtl="0">
              <a:lnSpc>
                <a:spcPct val="100000"/>
              </a:lnSpc>
              <a:spcBef>
                <a:spcPts val="0"/>
              </a:spcBef>
              <a:spcAft>
                <a:spcPts val="0"/>
              </a:spcAft>
              <a:buClr>
                <a:srgbClr val="404040"/>
              </a:buClr>
              <a:buSzPts val="2200"/>
              <a:buNone/>
            </a:pPr>
            <a:endParaRPr lang="it-IT" b="1" noProof="0" dirty="0">
              <a:solidFill>
                <a:srgbClr val="404040"/>
              </a:solidFill>
            </a:endParaRPr>
          </a:p>
          <a:p>
            <a:pPr marL="0" lvl="0" indent="0" algn="l" rtl="0">
              <a:lnSpc>
                <a:spcPct val="100000"/>
              </a:lnSpc>
              <a:spcBef>
                <a:spcPts val="0"/>
              </a:spcBef>
              <a:spcAft>
                <a:spcPts val="1000"/>
              </a:spcAft>
              <a:buSzPts val="1100"/>
              <a:buNone/>
            </a:pPr>
            <a:endParaRPr dirty="0">
              <a:solidFill>
                <a:srgbClr val="1D1D1B"/>
              </a:solidFill>
            </a:endParaRPr>
          </a:p>
        </p:txBody>
      </p:sp>
      <p:sp>
        <p:nvSpPr>
          <p:cNvPr id="225" name="Google Shape;22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endParaRPr sz="2000" b="0" dirty="0">
              <a:solidFill>
                <a:srgbClr val="404040"/>
              </a:solidFill>
              <a:latin typeface="Arial"/>
              <a:ea typeface="Arial"/>
              <a:cs typeface="Arial"/>
              <a:sym typeface="Arial"/>
            </a:endParaRPr>
          </a:p>
          <a:p>
            <a:pPr marL="88900" lvl="0" indent="0" algn="l" rtl="0">
              <a:lnSpc>
                <a:spcPct val="100000"/>
              </a:lnSpc>
              <a:spcBef>
                <a:spcPts val="0"/>
              </a:spcBef>
              <a:spcAft>
                <a:spcPts val="0"/>
              </a:spcAft>
              <a:buClr>
                <a:srgbClr val="404040"/>
              </a:buClr>
              <a:buSzPts val="2200"/>
              <a:buFont typeface="Calibri"/>
              <a:buNone/>
            </a:pPr>
            <a:endParaRPr sz="2000" b="0" dirty="0">
              <a:solidFill>
                <a:srgbClr val="404040"/>
              </a:solidFill>
              <a:latin typeface="Arial"/>
              <a:ea typeface="Arial"/>
              <a:cs typeface="Arial"/>
              <a:sym typeface="Arial"/>
            </a:endParaRPr>
          </a:p>
          <a:p>
            <a:pPr marL="88900" lvl="0" indent="-88900" algn="l" rtl="0">
              <a:lnSpc>
                <a:spcPct val="100000"/>
              </a:lnSpc>
              <a:spcBef>
                <a:spcPts val="0"/>
              </a:spcBef>
              <a:spcAft>
                <a:spcPts val="0"/>
              </a:spcAft>
              <a:buClr>
                <a:srgbClr val="404040"/>
              </a:buClr>
              <a:buSzPts val="2200"/>
              <a:buNone/>
            </a:pPr>
            <a:endParaRPr sz="2000" b="1" dirty="0">
              <a:solidFill>
                <a:srgbClr val="404040"/>
              </a:solidFill>
              <a:latin typeface="Arial"/>
              <a:ea typeface="Arial"/>
              <a:cs typeface="Arial"/>
              <a:sym typeface="Arial"/>
            </a:endParaRPr>
          </a:p>
          <a:p>
            <a:pPr marL="0" lvl="0" indent="0" algn="l" rtl="0">
              <a:lnSpc>
                <a:spcPct val="100000"/>
              </a:lnSpc>
              <a:spcBef>
                <a:spcPts val="0"/>
              </a:spcBef>
              <a:spcAft>
                <a:spcPts val="1000"/>
              </a:spcAft>
              <a:buSzPts val="1100"/>
              <a:buNone/>
            </a:pPr>
            <a:endParaRPr dirty="0">
              <a:solidFill>
                <a:srgbClr val="1D1D1B"/>
              </a:solidFill>
            </a:endParaRPr>
          </a:p>
        </p:txBody>
      </p:sp>
      <p:sp>
        <p:nvSpPr>
          <p:cNvPr id="233" name="Google Shape;23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sz="1100" i="1" noProof="0" dirty="0">
                <a:latin typeface="Arial"/>
                <a:ea typeface="Arial"/>
                <a:cs typeface="Arial"/>
                <a:sym typeface="Arial"/>
              </a:rPr>
              <a:t>Questa diapositiva include alcune informazioni aggiuntive sulla ricerca-azione, sugli obiettivi SMART, ecc., che le e i partecipanti possono usare per l’autoapprendimento o per le attività future.</a:t>
            </a:r>
          </a:p>
        </p:txBody>
      </p:sp>
      <p:sp>
        <p:nvSpPr>
          <p:cNvPr id="239" name="Google Shape;239;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35774147b8d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 name="Google Shape;245;g35774147b8d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556a82191b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00"/>
              <a:buNone/>
            </a:pPr>
            <a:r>
              <a:rPr lang="it-IT" noProof="0" dirty="0"/>
              <a:t>Introduci le e i partecipanti all'Unità 2 del Modulo 7 sulla progettazione di interventi attraverso la ricerca collaborativa.</a:t>
            </a:r>
          </a:p>
        </p:txBody>
      </p:sp>
      <p:sp>
        <p:nvSpPr>
          <p:cNvPr id="117" name="Google Shape;117;g3556a82191b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i="1" noProof="0" dirty="0">
                <a:latin typeface="Arial"/>
                <a:ea typeface="Arial"/>
                <a:cs typeface="Arial"/>
                <a:sym typeface="Arial"/>
              </a:rPr>
              <a:t>Introduci i risultati attesi.</a:t>
            </a:r>
          </a:p>
          <a:p>
            <a:pPr marL="0" lvl="0" indent="0" algn="l" rtl="0">
              <a:lnSpc>
                <a:spcPct val="100000"/>
              </a:lnSpc>
              <a:spcBef>
                <a:spcPts val="0"/>
              </a:spcBef>
              <a:spcAft>
                <a:spcPts val="0"/>
              </a:spcAft>
              <a:buSzPts val="1400"/>
              <a:buNone/>
            </a:pPr>
            <a:endParaRPr lang="it-IT" i="1" noProof="0" dirty="0">
              <a:latin typeface="Arial"/>
              <a:ea typeface="Arial"/>
              <a:cs typeface="Arial"/>
              <a:sym typeface="Arial"/>
            </a:endParaRPr>
          </a:p>
          <a:p>
            <a:pPr marL="0" lvl="0" indent="0" algn="l" rtl="0">
              <a:lnSpc>
                <a:spcPct val="100000"/>
              </a:lnSpc>
              <a:spcBef>
                <a:spcPts val="0"/>
              </a:spcBef>
              <a:spcAft>
                <a:spcPts val="0"/>
              </a:spcAft>
              <a:buSzPts val="1400"/>
              <a:buNone/>
            </a:pPr>
            <a:r>
              <a:rPr lang="it-IT" noProof="0" dirty="0">
                <a:latin typeface="Arial"/>
                <a:ea typeface="Arial"/>
                <a:cs typeface="Arial"/>
                <a:sym typeface="Arial"/>
              </a:rPr>
              <a:t>Questa unità è incentrata sull’uso delle domande di ricerca formulate nell'unità 1 per creare un piano d'azione e affrontare il problema identificato. </a:t>
            </a:r>
          </a:p>
          <a:p>
            <a:pPr marL="0" lvl="0" indent="0" algn="l" rtl="0">
              <a:lnSpc>
                <a:spcPct val="100000"/>
              </a:lnSpc>
              <a:spcBef>
                <a:spcPts val="0"/>
              </a:spcBef>
              <a:spcAft>
                <a:spcPts val="0"/>
              </a:spcAft>
              <a:buSzPts val="1400"/>
              <a:buNone/>
            </a:pPr>
            <a:r>
              <a:rPr lang="it-IT" noProof="0" dirty="0">
                <a:latin typeface="Arial"/>
                <a:ea typeface="Arial"/>
                <a:cs typeface="Arial"/>
                <a:sym typeface="Arial"/>
              </a:rPr>
              <a:t>La durata dell’unità è di un’ora; il corpo docente sarà in grado di (a) progettare un piano di </a:t>
            </a:r>
            <a:r>
              <a:rPr lang="it-IT" i="1" noProof="0" dirty="0">
                <a:latin typeface="Arial"/>
                <a:ea typeface="Arial"/>
                <a:cs typeface="Arial"/>
                <a:sym typeface="Arial"/>
              </a:rPr>
              <a:t>ricerca-azione</a:t>
            </a:r>
            <a:r>
              <a:rPr lang="it-IT" noProof="0" dirty="0">
                <a:latin typeface="Arial"/>
                <a:ea typeface="Arial"/>
                <a:cs typeface="Arial"/>
                <a:sym typeface="Arial"/>
              </a:rPr>
              <a:t> con risultati misurabili, (b) selezionare i metodi di raccolta dei dati più appropriati, (c) collaborare con le e i colleghi per perfezionare e testare gli interventi.</a:t>
            </a:r>
          </a:p>
        </p:txBody>
      </p:sp>
      <p:sp>
        <p:nvSpPr>
          <p:cNvPr id="123" name="Google Shape;12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i="1">
                <a:latin typeface="Arial"/>
                <a:ea typeface="Arial"/>
                <a:cs typeface="Arial"/>
                <a:sym typeface="Arial"/>
              </a:rPr>
              <a:t>Questa diapositiva fornisce una panoramica del contenuto della lezione.</a:t>
            </a:r>
            <a:endParaRPr/>
          </a:p>
        </p:txBody>
      </p:sp>
      <p:sp>
        <p:nvSpPr>
          <p:cNvPr id="130" name="Google Shape;13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it-IT" sz="1100" b="0" i="1" u="none" noProof="0" dirty="0">
                <a:solidFill>
                  <a:srgbClr val="404040"/>
                </a:solidFill>
                <a:latin typeface="Arial"/>
                <a:ea typeface="Arial"/>
                <a:cs typeface="Arial"/>
                <a:sym typeface="Arial"/>
              </a:rPr>
              <a:t>Questa diapositiva è un breve promemoria del contenuto dell'Unità 1.</a:t>
            </a:r>
            <a:endParaRPr lang="it-IT" noProof="0" dirty="0"/>
          </a:p>
          <a:p>
            <a:pPr marL="228600" lvl="0" indent="0" algn="l" rtl="0">
              <a:lnSpc>
                <a:spcPct val="100000"/>
              </a:lnSpc>
              <a:spcBef>
                <a:spcPts val="0"/>
              </a:spcBef>
              <a:spcAft>
                <a:spcPts val="0"/>
              </a:spcAft>
              <a:buSzPts val="1400"/>
              <a:buFont typeface="Arial"/>
              <a:buNone/>
            </a:pPr>
            <a:endParaRPr lang="it-IT" sz="1100" b="0" i="1" u="none" noProof="0" dirty="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it-IT" sz="1100" b="1" i="0" u="none" noProof="0" dirty="0">
                <a:solidFill>
                  <a:srgbClr val="404040"/>
                </a:solidFill>
                <a:latin typeface="Arial"/>
                <a:ea typeface="Arial"/>
                <a:cs typeface="Arial"/>
                <a:sym typeface="Arial"/>
              </a:rPr>
              <a:t>- Ciclo della </a:t>
            </a:r>
            <a:r>
              <a:rPr lang="it-IT" sz="1100" b="1" i="1" u="none" noProof="0" dirty="0">
                <a:solidFill>
                  <a:srgbClr val="404040"/>
                </a:solidFill>
                <a:latin typeface="Arial"/>
                <a:ea typeface="Arial"/>
                <a:cs typeface="Arial"/>
                <a:sym typeface="Arial"/>
              </a:rPr>
              <a:t>ricerca-azione</a:t>
            </a:r>
            <a:r>
              <a:rPr lang="it-IT" sz="1100" b="1" i="0" u="none" noProof="0" dirty="0">
                <a:solidFill>
                  <a:srgbClr val="404040"/>
                </a:solidFill>
                <a:latin typeface="Arial"/>
                <a:ea typeface="Arial"/>
                <a:cs typeface="Arial"/>
                <a:sym typeface="Arial"/>
              </a:rPr>
              <a:t>:</a:t>
            </a:r>
            <a:endParaRPr lang="it-IT" noProof="0" dirty="0"/>
          </a:p>
          <a:p>
            <a:pPr marL="457200" lvl="0" indent="-228600" algn="l" rtl="0">
              <a:lnSpc>
                <a:spcPct val="100000"/>
              </a:lnSpc>
              <a:spcBef>
                <a:spcPts val="0"/>
              </a:spcBef>
              <a:spcAft>
                <a:spcPts val="0"/>
              </a:spcAft>
              <a:buSzPts val="1400"/>
              <a:buFont typeface="Arial"/>
              <a:buChar char="•"/>
            </a:pPr>
            <a:r>
              <a:rPr lang="it-IT" sz="1100" b="1" i="0" u="sng" noProof="0" dirty="0">
                <a:solidFill>
                  <a:srgbClr val="404040"/>
                </a:solidFill>
                <a:latin typeface="Arial"/>
                <a:ea typeface="Arial"/>
                <a:cs typeface="Arial"/>
                <a:sym typeface="Arial"/>
              </a:rPr>
              <a:t>Identificare</a:t>
            </a:r>
            <a:r>
              <a:rPr lang="it-IT" sz="1100" b="1" i="0" noProof="0" dirty="0">
                <a:solidFill>
                  <a:srgbClr val="404040"/>
                </a:solidFill>
                <a:latin typeface="Arial"/>
                <a:ea typeface="Arial"/>
                <a:cs typeface="Arial"/>
                <a:sym typeface="Arial"/>
              </a:rPr>
              <a:t>: </a:t>
            </a:r>
            <a:r>
              <a:rPr lang="it-IT" sz="1100" b="0" i="0" noProof="0" dirty="0">
                <a:solidFill>
                  <a:srgbClr val="404040"/>
                </a:solidFill>
                <a:latin typeface="Arial"/>
                <a:ea typeface="Arial"/>
                <a:cs typeface="Arial"/>
                <a:sym typeface="Arial"/>
              </a:rPr>
              <a:t>selezionare</a:t>
            </a:r>
            <a:r>
              <a:rPr lang="it-IT" sz="1100" b="1" i="0" noProof="0" dirty="0">
                <a:solidFill>
                  <a:srgbClr val="404040"/>
                </a:solidFill>
                <a:latin typeface="Arial"/>
                <a:ea typeface="Arial"/>
                <a:cs typeface="Arial"/>
                <a:sym typeface="Arial"/>
              </a:rPr>
              <a:t> </a:t>
            </a:r>
            <a:r>
              <a:rPr lang="it-IT" sz="1100" b="0" i="0" noProof="0" dirty="0">
                <a:solidFill>
                  <a:srgbClr val="404040"/>
                </a:solidFill>
                <a:latin typeface="Arial"/>
                <a:ea typeface="Arial"/>
                <a:cs typeface="Arial"/>
                <a:sym typeface="Arial"/>
              </a:rPr>
              <a:t>una sfida </a:t>
            </a:r>
            <a:r>
              <a:rPr lang="it-IT" sz="1100" b="0" i="1" noProof="0" dirty="0">
                <a:solidFill>
                  <a:srgbClr val="404040"/>
                </a:solidFill>
                <a:latin typeface="Arial"/>
                <a:ea typeface="Arial"/>
                <a:cs typeface="Arial"/>
                <a:sym typeface="Arial"/>
              </a:rPr>
              <a:t>specifica </a:t>
            </a:r>
            <a:r>
              <a:rPr lang="it-IT" sz="1100" b="0" i="0" noProof="0" dirty="0">
                <a:solidFill>
                  <a:srgbClr val="404040"/>
                </a:solidFill>
                <a:latin typeface="Arial"/>
                <a:ea typeface="Arial"/>
                <a:cs typeface="Arial"/>
                <a:sym typeface="Arial"/>
              </a:rPr>
              <a:t>della classe (es. «Alle ragazze non piace la programmazione»).</a:t>
            </a:r>
            <a:endParaRPr lang="it-IT" noProof="0" dirty="0"/>
          </a:p>
          <a:p>
            <a:pPr marL="457200" lvl="0" indent="-228600" algn="l" rtl="0">
              <a:lnSpc>
                <a:spcPct val="100000"/>
              </a:lnSpc>
              <a:spcBef>
                <a:spcPts val="0"/>
              </a:spcBef>
              <a:spcAft>
                <a:spcPts val="0"/>
              </a:spcAft>
              <a:buSzPts val="1400"/>
              <a:buFont typeface="Arial"/>
              <a:buChar char="•"/>
            </a:pPr>
            <a:r>
              <a:rPr lang="it-IT" sz="1100" b="1" i="0" noProof="0" dirty="0">
                <a:solidFill>
                  <a:srgbClr val="404040"/>
                </a:solidFill>
                <a:latin typeface="Arial"/>
                <a:ea typeface="Arial"/>
                <a:cs typeface="Arial"/>
                <a:sym typeface="Arial"/>
              </a:rPr>
              <a:t>Pianificare:</a:t>
            </a:r>
            <a:r>
              <a:rPr lang="it-IT" sz="1100" b="0" i="0" noProof="0" dirty="0">
                <a:solidFill>
                  <a:srgbClr val="404040"/>
                </a:solidFill>
                <a:latin typeface="Arial"/>
                <a:ea typeface="Arial"/>
                <a:cs typeface="Arial"/>
                <a:sym typeface="Arial"/>
              </a:rPr>
              <a:t> progettare un intervento (es. «Esercizi di programmazione a coppie con ruoli di leadership a rotazione").</a:t>
            </a:r>
            <a:endParaRPr lang="it-IT" noProof="0" dirty="0"/>
          </a:p>
          <a:p>
            <a:pPr marL="457200" lvl="0" indent="-228600" algn="l" rtl="0">
              <a:lnSpc>
                <a:spcPct val="100000"/>
              </a:lnSpc>
              <a:spcBef>
                <a:spcPts val="0"/>
              </a:spcBef>
              <a:spcAft>
                <a:spcPts val="0"/>
              </a:spcAft>
              <a:buSzPts val="1400"/>
              <a:buFont typeface="Arial"/>
              <a:buChar char="•"/>
            </a:pPr>
            <a:r>
              <a:rPr lang="it-IT" sz="1100" b="1" i="0" noProof="0" dirty="0">
                <a:solidFill>
                  <a:srgbClr val="404040"/>
                </a:solidFill>
                <a:latin typeface="Arial"/>
                <a:ea typeface="Arial"/>
                <a:cs typeface="Arial"/>
                <a:sym typeface="Arial"/>
              </a:rPr>
              <a:t>Agire:</a:t>
            </a:r>
            <a:r>
              <a:rPr lang="it-IT" sz="1100" b="0" i="0" noProof="0" dirty="0">
                <a:solidFill>
                  <a:srgbClr val="404040"/>
                </a:solidFill>
                <a:latin typeface="Arial"/>
                <a:ea typeface="Arial"/>
                <a:cs typeface="Arial"/>
                <a:sym typeface="Arial"/>
              </a:rPr>
              <a:t> attuare la strategia in classe.</a:t>
            </a:r>
            <a:endParaRPr lang="it-IT" noProof="0" dirty="0"/>
          </a:p>
          <a:p>
            <a:pPr marL="457200" lvl="0" indent="-228600" algn="l" rtl="0">
              <a:lnSpc>
                <a:spcPct val="100000"/>
              </a:lnSpc>
              <a:spcBef>
                <a:spcPts val="0"/>
              </a:spcBef>
              <a:spcAft>
                <a:spcPts val="0"/>
              </a:spcAft>
              <a:buSzPts val="1400"/>
              <a:buFont typeface="Arial"/>
              <a:buChar char="•"/>
            </a:pPr>
            <a:r>
              <a:rPr lang="it-IT" sz="1100" b="1" i="0" noProof="0" dirty="0">
                <a:solidFill>
                  <a:srgbClr val="404040"/>
                </a:solidFill>
                <a:latin typeface="Arial"/>
                <a:ea typeface="Arial"/>
                <a:cs typeface="Arial"/>
                <a:sym typeface="Arial"/>
              </a:rPr>
              <a:t>Osservare:</a:t>
            </a:r>
            <a:r>
              <a:rPr lang="it-IT" sz="1100" b="0" i="0" noProof="0" dirty="0">
                <a:solidFill>
                  <a:srgbClr val="404040"/>
                </a:solidFill>
                <a:latin typeface="Arial"/>
                <a:ea typeface="Arial"/>
                <a:cs typeface="Arial"/>
                <a:sym typeface="Arial"/>
              </a:rPr>
              <a:t> raccogliere dati (sondaggi, tassi di partecipazione, campioni di lavoro).</a:t>
            </a:r>
            <a:endParaRPr lang="it-IT" noProof="0" dirty="0"/>
          </a:p>
          <a:p>
            <a:pPr marL="457200" lvl="0" indent="-228600" algn="l" rtl="0">
              <a:lnSpc>
                <a:spcPct val="100000"/>
              </a:lnSpc>
              <a:spcBef>
                <a:spcPts val="0"/>
              </a:spcBef>
              <a:spcAft>
                <a:spcPts val="0"/>
              </a:spcAft>
              <a:buSzPts val="1400"/>
              <a:buFont typeface="Arial"/>
              <a:buChar char="•"/>
            </a:pPr>
            <a:r>
              <a:rPr lang="it-IT" sz="1100" b="1" i="0" noProof="0" dirty="0">
                <a:solidFill>
                  <a:srgbClr val="404040"/>
                </a:solidFill>
                <a:latin typeface="Arial"/>
                <a:ea typeface="Arial"/>
                <a:cs typeface="Arial"/>
                <a:sym typeface="Arial"/>
              </a:rPr>
              <a:t>Riflettere:</a:t>
            </a:r>
            <a:r>
              <a:rPr lang="it-IT" sz="1100" b="0" i="0" noProof="0" dirty="0">
                <a:solidFill>
                  <a:srgbClr val="404040"/>
                </a:solidFill>
                <a:latin typeface="Arial"/>
                <a:ea typeface="Arial"/>
                <a:cs typeface="Arial"/>
                <a:sym typeface="Arial"/>
              </a:rPr>
              <a:t> analizzare i risultati e modificare l'approccio.</a:t>
            </a:r>
          </a:p>
          <a:p>
            <a:pPr marL="457200" lvl="0" indent="-139700" algn="l" rtl="0">
              <a:lnSpc>
                <a:spcPct val="100000"/>
              </a:lnSpc>
              <a:spcBef>
                <a:spcPts val="0"/>
              </a:spcBef>
              <a:spcAft>
                <a:spcPts val="0"/>
              </a:spcAft>
              <a:buSzPts val="1400"/>
              <a:buFont typeface="Arial"/>
              <a:buNone/>
            </a:pPr>
            <a:endParaRPr lang="it-IT" sz="1100" b="0" i="0" noProof="0" dirty="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it-IT" sz="1100" b="1" i="0" u="none" noProof="0" dirty="0">
                <a:solidFill>
                  <a:srgbClr val="404040"/>
                </a:solidFill>
                <a:latin typeface="Arial"/>
                <a:ea typeface="Arial"/>
                <a:cs typeface="Arial"/>
                <a:sym typeface="Arial"/>
              </a:rPr>
              <a:t>- Domande di ricerca ben formulate</a:t>
            </a:r>
            <a:endParaRPr lang="it-IT" noProof="0" dirty="0"/>
          </a:p>
          <a:p>
            <a:pPr marL="228600" lvl="0" indent="0" algn="l" rtl="0">
              <a:lnSpc>
                <a:spcPct val="100000"/>
              </a:lnSpc>
              <a:spcBef>
                <a:spcPts val="0"/>
              </a:spcBef>
              <a:spcAft>
                <a:spcPts val="0"/>
              </a:spcAft>
              <a:buSzPts val="1400"/>
              <a:buFont typeface="Arial"/>
              <a:buNone/>
            </a:pPr>
            <a:endParaRPr lang="it-IT" sz="1100" b="0" i="0" u="none" noProof="0" dirty="0">
              <a:solidFill>
                <a:srgbClr val="404040"/>
              </a:solidFill>
              <a:latin typeface="Arial"/>
              <a:ea typeface="Arial"/>
              <a:cs typeface="Arial"/>
              <a:sym typeface="Arial"/>
            </a:endParaRPr>
          </a:p>
          <a:p>
            <a:pPr marL="457200" lvl="0" indent="-228600" algn="l" rtl="0">
              <a:lnSpc>
                <a:spcPct val="100000"/>
              </a:lnSpc>
              <a:spcBef>
                <a:spcPts val="0"/>
              </a:spcBef>
              <a:spcAft>
                <a:spcPts val="0"/>
              </a:spcAft>
              <a:buSzPts val="1400"/>
              <a:buFont typeface="Arial"/>
              <a:buChar char="•"/>
            </a:pPr>
            <a:r>
              <a:rPr lang="it-IT" sz="1100" b="0" i="0" u="none" noProof="0" dirty="0">
                <a:solidFill>
                  <a:srgbClr val="404040"/>
                </a:solidFill>
                <a:latin typeface="Arial"/>
                <a:ea typeface="Arial"/>
                <a:cs typeface="Arial"/>
                <a:sym typeface="Arial"/>
              </a:rPr>
              <a:t>Criteri per domande efficaci:</a:t>
            </a:r>
            <a:endParaRPr lang="it-IT" noProof="0" dirty="0"/>
          </a:p>
          <a:p>
            <a:pPr marL="857250" lvl="1" indent="-171450" algn="l" rtl="0">
              <a:lnSpc>
                <a:spcPct val="100000"/>
              </a:lnSpc>
              <a:spcBef>
                <a:spcPts val="0"/>
              </a:spcBef>
              <a:spcAft>
                <a:spcPts val="0"/>
              </a:spcAft>
              <a:buSzPts val="1400"/>
              <a:buFont typeface="Arial"/>
              <a:buChar char="-"/>
            </a:pPr>
            <a:r>
              <a:rPr lang="it-IT" sz="1100" b="0" i="0" noProof="0" dirty="0">
                <a:solidFill>
                  <a:srgbClr val="404040"/>
                </a:solidFill>
                <a:latin typeface="Arial"/>
                <a:ea typeface="Arial"/>
                <a:cs typeface="Arial"/>
                <a:sym typeface="Arial"/>
              </a:rPr>
              <a:t>Specifiche: focalizzate su un problema (es. «</a:t>
            </a:r>
            <a:r>
              <a:rPr lang="it-IT" sz="1100" b="0" i="1" noProof="0" dirty="0">
                <a:solidFill>
                  <a:srgbClr val="404040"/>
                </a:solidFill>
                <a:latin typeface="Arial"/>
                <a:ea typeface="Arial"/>
                <a:cs typeface="Arial"/>
                <a:sym typeface="Arial"/>
              </a:rPr>
              <a:t>Come influisce il feedback dei pari sulla sicurezza delle ragazze nelle attività di programmazione?» </a:t>
            </a:r>
            <a:r>
              <a:rPr lang="it-IT" sz="1100" b="0" i="0" noProof="0" dirty="0">
                <a:solidFill>
                  <a:srgbClr val="404040"/>
                </a:solidFill>
                <a:latin typeface="Arial"/>
                <a:ea typeface="Arial"/>
                <a:cs typeface="Arial"/>
                <a:sym typeface="Arial"/>
              </a:rPr>
              <a:t>rispetto alla domanda più vaga </a:t>
            </a:r>
            <a:r>
              <a:rPr lang="it-IT" sz="1100" b="0" i="1" noProof="0" dirty="0">
                <a:solidFill>
                  <a:srgbClr val="404040"/>
                </a:solidFill>
                <a:latin typeface="Arial"/>
                <a:ea typeface="Arial"/>
                <a:cs typeface="Arial"/>
                <a:sym typeface="Arial"/>
              </a:rPr>
              <a:t>"Come si può migliorare l’attività di programmazione?"</a:t>
            </a:r>
            <a:r>
              <a:rPr lang="it-IT" sz="1100" b="0" i="0" noProof="0" dirty="0">
                <a:solidFill>
                  <a:srgbClr val="404040"/>
                </a:solidFill>
                <a:latin typeface="Arial"/>
                <a:ea typeface="Arial"/>
                <a:cs typeface="Arial"/>
                <a:sym typeface="Arial"/>
              </a:rPr>
              <a:t>). La domanda deve essere mirata a un </a:t>
            </a:r>
            <a:r>
              <a:rPr lang="it-IT" sz="1100" b="1" i="0" noProof="0" dirty="0">
                <a:solidFill>
                  <a:srgbClr val="404040"/>
                </a:solidFill>
                <a:latin typeface="Arial"/>
                <a:ea typeface="Arial"/>
                <a:cs typeface="Arial"/>
                <a:sym typeface="Arial"/>
              </a:rPr>
              <a:t>singolo problema osservabile</a:t>
            </a:r>
            <a:r>
              <a:rPr lang="it-IT" sz="1100" b="0" i="0" noProof="0" dirty="0">
                <a:solidFill>
                  <a:srgbClr val="404040"/>
                </a:solidFill>
                <a:latin typeface="Arial"/>
                <a:ea typeface="Arial"/>
                <a:cs typeface="Arial"/>
                <a:sym typeface="Arial"/>
              </a:rPr>
              <a:t>, e non a più questioni o temi generali.</a:t>
            </a:r>
            <a:endParaRPr lang="it-IT" noProof="0" dirty="0"/>
          </a:p>
          <a:p>
            <a:pPr marL="857250" lvl="1" indent="-171450" algn="l" rtl="0">
              <a:lnSpc>
                <a:spcPct val="100000"/>
              </a:lnSpc>
              <a:spcBef>
                <a:spcPts val="0"/>
              </a:spcBef>
              <a:spcAft>
                <a:spcPts val="0"/>
              </a:spcAft>
              <a:buSzPts val="1400"/>
              <a:buFont typeface="Arial"/>
              <a:buChar char="-"/>
            </a:pPr>
            <a:r>
              <a:rPr lang="it-IT" sz="1100" b="0" i="0" noProof="0" dirty="0">
                <a:solidFill>
                  <a:srgbClr val="404040"/>
                </a:solidFill>
                <a:latin typeface="Arial"/>
                <a:ea typeface="Arial"/>
                <a:cs typeface="Arial"/>
                <a:sym typeface="Arial"/>
              </a:rPr>
              <a:t>Attuabile: le soluzioni sono sotto controllo (es. strategie didattiche, non cambiamenti nelle politiche). La domanda deve concentrarsi sui cambiamenti </a:t>
            </a:r>
            <a:r>
              <a:rPr lang="it-IT" sz="1100" b="1" i="0" noProof="0" dirty="0">
                <a:solidFill>
                  <a:srgbClr val="404040"/>
                </a:solidFill>
                <a:latin typeface="Arial"/>
                <a:ea typeface="Arial"/>
                <a:cs typeface="Arial"/>
                <a:sym typeface="Arial"/>
              </a:rPr>
              <a:t>che si possono attuare direttamente </a:t>
            </a:r>
            <a:r>
              <a:rPr lang="it-IT" sz="1100" b="0" i="0" noProof="0" dirty="0">
                <a:solidFill>
                  <a:srgbClr val="404040"/>
                </a:solidFill>
                <a:latin typeface="Arial"/>
                <a:ea typeface="Arial"/>
                <a:cs typeface="Arial"/>
                <a:sym typeface="Arial"/>
              </a:rPr>
              <a:t>in classe (ad esempio, metodi di insegnamento, attività, strumenti).</a:t>
            </a:r>
            <a:endParaRPr lang="it-IT" noProof="0" dirty="0"/>
          </a:p>
          <a:p>
            <a:pPr marL="857250" lvl="1" indent="-171450" algn="l" rtl="0">
              <a:lnSpc>
                <a:spcPct val="100000"/>
              </a:lnSpc>
              <a:spcBef>
                <a:spcPts val="0"/>
              </a:spcBef>
              <a:spcAft>
                <a:spcPts val="0"/>
              </a:spcAft>
              <a:buSzPts val="1400"/>
              <a:buFont typeface="Arial"/>
              <a:buChar char="-"/>
            </a:pPr>
            <a:r>
              <a:rPr lang="it-IT" sz="1100" b="0" i="0" noProof="0" dirty="0">
                <a:solidFill>
                  <a:srgbClr val="404040"/>
                </a:solidFill>
                <a:latin typeface="Arial"/>
                <a:ea typeface="Arial"/>
                <a:cs typeface="Arial"/>
                <a:sym typeface="Arial"/>
              </a:rPr>
              <a:t>Misurabile: i risultati possono essere monitorati (ad esempio, tassi di partecipazione, punteggi dei quiz, risposte ai sondaggi). La domanda deve essere collegata a risultati osservabili, quantificabili e documentabili.</a:t>
            </a:r>
            <a:endParaRPr lang="it-IT" sz="1100" noProof="0" dirty="0">
              <a:latin typeface="Arial"/>
              <a:ea typeface="Arial"/>
              <a:cs typeface="Arial"/>
              <a:sym typeface="Arial"/>
            </a:endParaRPr>
          </a:p>
          <a:p>
            <a:pPr marL="457200" lvl="0" indent="-228600" algn="l" rtl="0">
              <a:lnSpc>
                <a:spcPct val="100000"/>
              </a:lnSpc>
              <a:spcBef>
                <a:spcPts val="0"/>
              </a:spcBef>
              <a:spcAft>
                <a:spcPts val="0"/>
              </a:spcAft>
              <a:buSzPts val="1400"/>
              <a:buFont typeface="Arial"/>
              <a:buChar char="•"/>
            </a:pPr>
            <a:r>
              <a:rPr lang="it-IT" sz="1100" b="0" i="0" noProof="0" dirty="0">
                <a:solidFill>
                  <a:srgbClr val="404040"/>
                </a:solidFill>
                <a:latin typeface="Arial"/>
                <a:ea typeface="Arial"/>
                <a:cs typeface="Arial"/>
                <a:sym typeface="Arial"/>
              </a:rPr>
              <a:t>Esempio</a:t>
            </a:r>
          </a:p>
          <a:p>
            <a:pPr marL="228600" lvl="0" indent="0" algn="l" rtl="0">
              <a:lnSpc>
                <a:spcPct val="100000"/>
              </a:lnSpc>
              <a:spcBef>
                <a:spcPts val="0"/>
              </a:spcBef>
              <a:spcAft>
                <a:spcPts val="0"/>
              </a:spcAft>
              <a:buSzPts val="1400"/>
              <a:buFont typeface="Arial"/>
              <a:buNone/>
            </a:pPr>
            <a:r>
              <a:rPr lang="it-IT" sz="1100" b="0" i="0" noProof="0" dirty="0">
                <a:solidFill>
                  <a:srgbClr val="404040"/>
                </a:solidFill>
                <a:latin typeface="Arial"/>
                <a:ea typeface="Arial"/>
                <a:cs typeface="Arial"/>
                <a:sym typeface="Arial"/>
              </a:rPr>
              <a:t>Prima bozza: </a:t>
            </a:r>
            <a:r>
              <a:rPr lang="it-IT" sz="1100" b="0" i="1" noProof="0" dirty="0">
                <a:solidFill>
                  <a:srgbClr val="404040"/>
                </a:solidFill>
                <a:latin typeface="Arial"/>
                <a:ea typeface="Arial"/>
                <a:cs typeface="Arial"/>
                <a:sym typeface="Arial"/>
              </a:rPr>
              <a:t>Perché alle ragazze non piace la programmazione?</a:t>
            </a:r>
          </a:p>
          <a:p>
            <a:pPr marL="228600" lvl="0" indent="0" algn="l" rtl="0">
              <a:lnSpc>
                <a:spcPct val="100000"/>
              </a:lnSpc>
              <a:spcBef>
                <a:spcPts val="0"/>
              </a:spcBef>
              <a:spcAft>
                <a:spcPts val="0"/>
              </a:spcAft>
              <a:buSzPts val="1400"/>
              <a:buFont typeface="Arial"/>
              <a:buNone/>
            </a:pPr>
            <a:r>
              <a:rPr lang="it-IT" sz="1100" b="0" i="0" noProof="0" dirty="0">
                <a:solidFill>
                  <a:srgbClr val="404040"/>
                </a:solidFill>
                <a:latin typeface="Arial"/>
                <a:ea typeface="Arial"/>
                <a:cs typeface="Arial"/>
                <a:sym typeface="Arial"/>
              </a:rPr>
              <a:t>Domanda perfezionata: </a:t>
            </a:r>
            <a:r>
              <a:rPr lang="it-IT" sz="1100" b="0" i="1" noProof="0" dirty="0">
                <a:solidFill>
                  <a:srgbClr val="404040"/>
                </a:solidFill>
                <a:latin typeface="Arial"/>
                <a:ea typeface="Arial"/>
                <a:cs typeface="Arial"/>
                <a:sym typeface="Arial"/>
              </a:rPr>
              <a:t>Come posso ripensare i ruoli della classe per aumentare la partecipazione e la leadership delle ragazze?</a:t>
            </a:r>
            <a:endParaRPr lang="it-IT" i="1" noProof="0" dirty="0"/>
          </a:p>
          <a:p>
            <a:pPr marL="228600" lvl="0" indent="0" algn="l" rtl="0">
              <a:lnSpc>
                <a:spcPct val="100000"/>
              </a:lnSpc>
              <a:spcBef>
                <a:spcPts val="0"/>
              </a:spcBef>
              <a:spcAft>
                <a:spcPts val="0"/>
              </a:spcAft>
              <a:buSzPts val="1400"/>
              <a:buFont typeface="Arial"/>
              <a:buNone/>
            </a:pPr>
            <a:endParaRPr lang="it-IT" sz="1100" b="0" i="0" noProof="0" dirty="0">
              <a:solidFill>
                <a:srgbClr val="404040"/>
              </a:solidFill>
              <a:latin typeface="Arial"/>
              <a:ea typeface="Arial"/>
              <a:cs typeface="Arial"/>
              <a:sym typeface="Arial"/>
            </a:endParaRPr>
          </a:p>
          <a:p>
            <a:pPr marL="400050" lvl="0" indent="-171450" algn="l" rtl="0">
              <a:lnSpc>
                <a:spcPct val="100000"/>
              </a:lnSpc>
              <a:spcBef>
                <a:spcPts val="0"/>
              </a:spcBef>
              <a:spcAft>
                <a:spcPts val="0"/>
              </a:spcAft>
              <a:buSzPts val="1400"/>
              <a:buFont typeface="Arial"/>
              <a:buChar char="-"/>
            </a:pPr>
            <a:r>
              <a:rPr lang="it-IT" sz="1100" b="1" i="0" noProof="0" dirty="0">
                <a:solidFill>
                  <a:srgbClr val="404040"/>
                </a:solidFill>
                <a:latin typeface="Arial"/>
                <a:ea typeface="Arial"/>
                <a:cs typeface="Arial"/>
                <a:sym typeface="Arial"/>
              </a:rPr>
              <a:t>Collegamento tra le sfide identificate e la progettazione degli interventi</a:t>
            </a:r>
            <a:endParaRPr lang="it-IT" noProof="0" dirty="0"/>
          </a:p>
          <a:p>
            <a:pPr marL="228600" lvl="0" indent="0" algn="l" rtl="0">
              <a:lnSpc>
                <a:spcPct val="100000"/>
              </a:lnSpc>
              <a:spcBef>
                <a:spcPts val="0"/>
              </a:spcBef>
              <a:spcAft>
                <a:spcPts val="0"/>
              </a:spcAft>
              <a:buSzPts val="1400"/>
              <a:buFont typeface="Calibri"/>
              <a:buNone/>
            </a:pPr>
            <a:endParaRPr lang="it-IT" sz="1100" b="1" i="0" noProof="0" dirty="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it-IT" sz="1100" b="0" i="0" noProof="0" dirty="0">
                <a:solidFill>
                  <a:srgbClr val="404040"/>
                </a:solidFill>
                <a:latin typeface="Arial"/>
                <a:ea typeface="Arial"/>
                <a:cs typeface="Arial"/>
                <a:sym typeface="Arial"/>
              </a:rPr>
              <a:t>La domanda di ricerca </a:t>
            </a:r>
            <a:r>
              <a:rPr lang="it-IT" sz="1100" b="0" i="1" noProof="0" dirty="0">
                <a:solidFill>
                  <a:srgbClr val="404040"/>
                </a:solidFill>
                <a:latin typeface="Arial"/>
                <a:ea typeface="Arial"/>
                <a:cs typeface="Arial"/>
                <a:sym typeface="Arial"/>
              </a:rPr>
              <a:t>plasma in modo diretto </a:t>
            </a:r>
            <a:r>
              <a:rPr lang="it-IT" sz="1100" b="0" i="0" noProof="0" dirty="0">
                <a:solidFill>
                  <a:srgbClr val="404040"/>
                </a:solidFill>
                <a:latin typeface="Arial"/>
                <a:ea typeface="Arial"/>
                <a:cs typeface="Arial"/>
                <a:sym typeface="Arial"/>
              </a:rPr>
              <a:t>l'intervento! Ora che abbiamo identificato le sfide e inquadrato le domande, progetteremo interventi mirati per testare le soluzioni, insieme! Questa seconda unità pone l'accento sulle fasi di </a:t>
            </a:r>
            <a:r>
              <a:rPr lang="it-IT" sz="1100" b="0" i="1" noProof="0" dirty="0">
                <a:solidFill>
                  <a:srgbClr val="404040"/>
                </a:solidFill>
                <a:latin typeface="Arial"/>
                <a:ea typeface="Arial"/>
                <a:cs typeface="Arial"/>
                <a:sym typeface="Arial"/>
              </a:rPr>
              <a:t>pianificazione </a:t>
            </a:r>
            <a:r>
              <a:rPr lang="it-IT" sz="1100" b="0" i="0" noProof="0" dirty="0">
                <a:solidFill>
                  <a:srgbClr val="404040"/>
                </a:solidFill>
                <a:latin typeface="Arial"/>
                <a:ea typeface="Arial"/>
                <a:cs typeface="Arial"/>
                <a:sym typeface="Arial"/>
              </a:rPr>
              <a:t>e </a:t>
            </a:r>
            <a:r>
              <a:rPr lang="it-IT" sz="1100" b="0" i="1" noProof="0" dirty="0">
                <a:solidFill>
                  <a:srgbClr val="404040"/>
                </a:solidFill>
                <a:latin typeface="Arial"/>
                <a:ea typeface="Arial"/>
                <a:cs typeface="Arial"/>
                <a:sym typeface="Arial"/>
              </a:rPr>
              <a:t>azione</a:t>
            </a:r>
            <a:r>
              <a:rPr lang="it-IT" sz="1100" b="0" i="0" noProof="0" dirty="0">
                <a:solidFill>
                  <a:srgbClr val="404040"/>
                </a:solidFill>
                <a:latin typeface="Arial"/>
                <a:ea typeface="Arial"/>
                <a:cs typeface="Arial"/>
                <a:sym typeface="Arial"/>
              </a:rPr>
              <a:t>!</a:t>
            </a:r>
            <a:endParaRPr lang="it-IT" noProof="0" dirty="0"/>
          </a:p>
        </p:txBody>
      </p:sp>
      <p:sp>
        <p:nvSpPr>
          <p:cNvPr id="136" name="Google Shape;13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43c85d3a6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it-IT" i="1" noProof="0" dirty="0"/>
              <a:t>Questa diapositiva introduce la definizione di ricerca-azione collaborativa.</a:t>
            </a:r>
            <a:endParaRPr lang="it-IT" noProof="0" dirty="0"/>
          </a:p>
          <a:p>
            <a:pPr marL="0" lvl="0" indent="0" algn="l" rtl="0">
              <a:lnSpc>
                <a:spcPct val="100000"/>
              </a:lnSpc>
              <a:spcBef>
                <a:spcPts val="1200"/>
              </a:spcBef>
              <a:spcAft>
                <a:spcPts val="0"/>
              </a:spcAft>
              <a:buSzPts val="1400"/>
              <a:buNone/>
            </a:pPr>
            <a:endParaRPr lang="it-IT" noProof="0" dirty="0"/>
          </a:p>
          <a:p>
            <a:pPr marL="0" marR="0" lvl="0" indent="0" algn="l" rtl="0">
              <a:lnSpc>
                <a:spcPct val="100000"/>
              </a:lnSpc>
              <a:spcBef>
                <a:spcPts val="0"/>
              </a:spcBef>
              <a:spcAft>
                <a:spcPts val="0"/>
              </a:spcAft>
              <a:buNone/>
            </a:pPr>
            <a:r>
              <a:rPr lang="it-IT" noProof="0" dirty="0"/>
              <a:t>La </a:t>
            </a:r>
            <a:r>
              <a:rPr lang="it-IT" i="1" noProof="0" dirty="0"/>
              <a:t>ricerca-azione</a:t>
            </a:r>
            <a:r>
              <a:rPr lang="it-IT" noProof="0" dirty="0"/>
              <a:t> collaborativa è: </a:t>
            </a:r>
            <a:r>
              <a:rPr lang="it-IT" sz="1200" noProof="0" dirty="0">
                <a:solidFill>
                  <a:srgbClr val="000000"/>
                </a:solidFill>
                <a:effectLst/>
                <a:latin typeface="Calibri" panose="020F0502020204030204" pitchFamily="34" charset="0"/>
                <a:ea typeface="Calibri" panose="020F0502020204030204" pitchFamily="34" charset="0"/>
              </a:rPr>
              <a:t>un p</a:t>
            </a:r>
            <a:r>
              <a:rPr lang="it-IT" sz="1200" dirty="0" err="1">
                <a:solidFill>
                  <a:srgbClr val="000000"/>
                </a:solidFill>
                <a:effectLst/>
                <a:latin typeface="Calibri" panose="020F0502020204030204" pitchFamily="34" charset="0"/>
                <a:ea typeface="Calibri" panose="020F0502020204030204" pitchFamily="34" charset="0"/>
              </a:rPr>
              <a:t>rocesso</a:t>
            </a:r>
            <a:r>
              <a:rPr lang="it-IT" sz="1200" dirty="0">
                <a:solidFill>
                  <a:srgbClr val="000000"/>
                </a:solidFill>
                <a:effectLst/>
                <a:latin typeface="Calibri" panose="020F0502020204030204" pitchFamily="34" charset="0"/>
                <a:ea typeface="Calibri" panose="020F0502020204030204" pitchFamily="34" charset="0"/>
              </a:rPr>
              <a:t> partecipativo in cui il personale docente lavora collaborativamente per indagare su problemi comuni, attuare soluzioni e valutarne l'impatto.</a:t>
            </a:r>
            <a:endParaRPr lang="it-IT" sz="1100" b="0" u="none" strike="noStrike" cap="none" dirty="0">
              <a:solidFill>
                <a:schemeClr val="dk1"/>
              </a:solidFill>
              <a:latin typeface="Arial"/>
              <a:ea typeface="Arial"/>
              <a:cs typeface="Arial"/>
              <a:sym typeface="Arial"/>
            </a:endParaRPr>
          </a:p>
          <a:p>
            <a:pPr marL="0" lvl="0" indent="0" algn="l" rtl="0">
              <a:lnSpc>
                <a:spcPct val="100000"/>
              </a:lnSpc>
              <a:spcBef>
                <a:spcPts val="1200"/>
              </a:spcBef>
              <a:spcAft>
                <a:spcPts val="0"/>
              </a:spcAft>
              <a:buSzPts val="1400"/>
              <a:buNone/>
            </a:pPr>
            <a:r>
              <a:rPr lang="it-IT" noProof="0" dirty="0"/>
              <a:t>A differenza della ricerca in solitaria, la </a:t>
            </a:r>
            <a:r>
              <a:rPr lang="it-IT" i="1" noProof="0" dirty="0"/>
              <a:t>ricerca-azione</a:t>
            </a:r>
            <a:r>
              <a:rPr lang="it-IT" noProof="0" dirty="0"/>
              <a:t> prevede uno sforzo di squadra. In questa attività, le e i partecipanti collaboreranno insieme per affrontare problemi d’interesse comune per creare una comunità educativa professionale incentrata sulla sperimentazione di soluzioni reali.</a:t>
            </a:r>
            <a:endParaRPr lang="it-IT" i="1" noProof="0" dirty="0"/>
          </a:p>
          <a:p>
            <a:pPr marL="457200" marR="0" lvl="0" indent="-228600" algn="l" rtl="0">
              <a:lnSpc>
                <a:spcPct val="100000"/>
              </a:lnSpc>
              <a:spcBef>
                <a:spcPts val="0"/>
              </a:spcBef>
              <a:spcAft>
                <a:spcPts val="0"/>
              </a:spcAft>
              <a:buClr>
                <a:srgbClr val="000000"/>
              </a:buClr>
              <a:buSzPts val="1400"/>
              <a:buFont typeface="Arial"/>
              <a:buNone/>
            </a:pPr>
            <a:endParaRPr lang="it-IT" u="sng" noProof="0" dirty="0"/>
          </a:p>
          <a:p>
            <a:pPr marL="457200" marR="0" lvl="0" indent="-228600" algn="l" rtl="0">
              <a:lnSpc>
                <a:spcPct val="100000"/>
              </a:lnSpc>
              <a:spcBef>
                <a:spcPts val="0"/>
              </a:spcBef>
              <a:spcAft>
                <a:spcPts val="0"/>
              </a:spcAft>
              <a:buClr>
                <a:srgbClr val="000000"/>
              </a:buClr>
              <a:buSzPts val="1400"/>
              <a:buFont typeface="Arial"/>
              <a:buNone/>
            </a:pPr>
            <a:r>
              <a:rPr lang="it-IT" sz="1200" u="sng" noProof="0" dirty="0"/>
              <a:t>Vantaggi:  </a:t>
            </a:r>
            <a:endParaRPr lang="it-IT" noProof="0" dirty="0"/>
          </a:p>
          <a:p>
            <a:pPr marL="342900" lvl="0" indent="-342900" algn="l" rtl="0">
              <a:lnSpc>
                <a:spcPct val="100000"/>
              </a:lnSpc>
              <a:spcBef>
                <a:spcPts val="0"/>
              </a:spcBef>
              <a:spcAft>
                <a:spcPts val="0"/>
              </a:spcAft>
              <a:buClr>
                <a:schemeClr val="dk1"/>
              </a:buClr>
              <a:buSzPts val="1400"/>
              <a:buFont typeface="Arial"/>
              <a:buChar char="•"/>
            </a:pPr>
            <a:r>
              <a:rPr lang="it-IT" sz="1200" b="1" noProof="0" dirty="0"/>
              <a:t>Competenze condivise e prospettive diverse</a:t>
            </a:r>
            <a:r>
              <a:rPr lang="it-IT" sz="1200" b="0" i="1" noProof="0" dirty="0"/>
              <a:t>: l</a:t>
            </a:r>
            <a:r>
              <a:rPr lang="it-IT" i="1" noProof="0" dirty="0"/>
              <a:t>a collaborazione trasforma i punti ciechi individuali in intuizioni collettive.</a:t>
            </a:r>
            <a:endParaRPr lang="it-IT" sz="1200" i="1" noProof="0" dirty="0"/>
          </a:p>
          <a:p>
            <a:pPr marL="342900" lvl="0" indent="-342900" algn="l" rtl="0">
              <a:lnSpc>
                <a:spcPct val="100000"/>
              </a:lnSpc>
              <a:spcBef>
                <a:spcPts val="0"/>
              </a:spcBef>
              <a:spcAft>
                <a:spcPts val="0"/>
              </a:spcAft>
              <a:buClr>
                <a:schemeClr val="dk1"/>
              </a:buClr>
              <a:buSzPts val="1400"/>
              <a:buFont typeface="Calibri"/>
              <a:buChar char="•"/>
            </a:pPr>
            <a:r>
              <a:rPr lang="it-IT" noProof="0" dirty="0"/>
              <a:t>Ogni insegnante apporta competenze distinte, come l'esperienza tecnologica, la gestione dell'aula o una visione culturale. La collaborazione tra aree disciplinari diverse aiuta i team a identificare più rapidamente i problemi.</a:t>
            </a:r>
          </a:p>
          <a:p>
            <a:pPr marL="342900" lvl="0" indent="-342900" algn="l" rtl="0">
              <a:lnSpc>
                <a:spcPct val="100000"/>
              </a:lnSpc>
              <a:spcBef>
                <a:spcPts val="0"/>
              </a:spcBef>
              <a:spcAft>
                <a:spcPts val="0"/>
              </a:spcAft>
              <a:buClr>
                <a:schemeClr val="dk1"/>
              </a:buClr>
              <a:buSzPts val="1400"/>
              <a:buFont typeface="Calibri"/>
              <a:buChar char="•"/>
            </a:pPr>
            <a:r>
              <a:rPr lang="it-IT" sz="1200" b="1" noProof="0" dirty="0"/>
              <a:t>Dati più solidi: </a:t>
            </a:r>
            <a:r>
              <a:rPr lang="it-IT" sz="1200" i="1" noProof="0" dirty="0"/>
              <a:t>l’indagine condotta su più classi fornisce prove più solide</a:t>
            </a:r>
          </a:p>
          <a:p>
            <a:pPr marL="457200" lvl="1" indent="0" algn="l" rtl="0">
              <a:lnSpc>
                <a:spcPct val="100000"/>
              </a:lnSpc>
              <a:spcBef>
                <a:spcPts val="0"/>
              </a:spcBef>
              <a:spcAft>
                <a:spcPts val="0"/>
              </a:spcAft>
              <a:buSzPts val="1400"/>
              <a:buFont typeface="Arial"/>
              <a:buNone/>
            </a:pPr>
            <a:r>
              <a:rPr lang="it-IT" sz="1200" i="0" noProof="0" dirty="0"/>
              <a:t>La ricerca collaborativa evita di </a:t>
            </a:r>
            <a:r>
              <a:rPr lang="it-IT" noProof="0" dirty="0"/>
              <a:t>trarre conclusioni da dati limitati (ad esempio, il successo di una singola classe potrebbe non essere rappresentativo) e rivela le tendenze dei diversi gruppi.</a:t>
            </a:r>
            <a:endParaRPr lang="it-IT" sz="1200" b="1" i="0" noProof="0" dirty="0"/>
          </a:p>
          <a:p>
            <a:pPr marL="342900" lvl="0" indent="-342900" algn="l" rtl="0">
              <a:lnSpc>
                <a:spcPct val="100000"/>
              </a:lnSpc>
              <a:spcBef>
                <a:spcPts val="0"/>
              </a:spcBef>
              <a:spcAft>
                <a:spcPts val="0"/>
              </a:spcAft>
              <a:buClr>
                <a:schemeClr val="dk1"/>
              </a:buClr>
              <a:buSzPts val="1400"/>
              <a:buFont typeface="Arial"/>
              <a:buChar char="•"/>
            </a:pPr>
            <a:r>
              <a:rPr lang="it-IT" sz="1200" b="1" noProof="0" dirty="0"/>
              <a:t>Miglioramenti sostenibili: </a:t>
            </a:r>
            <a:r>
              <a:rPr lang="it-IT" sz="1200" b="0" i="1" noProof="0" dirty="0"/>
              <a:t>l</a:t>
            </a:r>
            <a:r>
              <a:rPr lang="it-IT" sz="1200" i="1" noProof="0" dirty="0"/>
              <a:t>'azione collettiva crea un cambiamento istituzionale. </a:t>
            </a:r>
            <a:endParaRPr lang="it-IT" noProof="0" dirty="0"/>
          </a:p>
          <a:p>
            <a:pPr marL="457200" lvl="1" indent="0" algn="l" rtl="0">
              <a:lnSpc>
                <a:spcPct val="100000"/>
              </a:lnSpc>
              <a:spcBef>
                <a:spcPts val="0"/>
              </a:spcBef>
              <a:spcAft>
                <a:spcPts val="0"/>
              </a:spcAft>
              <a:buSzPts val="1400"/>
              <a:buFont typeface="Arial"/>
              <a:buNone/>
            </a:pPr>
            <a:r>
              <a:rPr lang="it-IT" noProof="0" dirty="0"/>
              <a:t>Quando il personale docente condivide la titolarità delle iniziative si impegna maggiormente: lo sviluppo professionale non è più una tendenza passeggera e diventa più significativo. Le scuole che favoriscono la collaborazione tra il personale tendono ad avere tassi di fidelizzazione più elevati (Hargreaves, 2019).</a:t>
            </a:r>
            <a:endParaRPr lang="it-IT" sz="1200" b="1" noProof="0" dirty="0"/>
          </a:p>
          <a:p>
            <a:pPr marL="342900" lvl="0" indent="-254000" algn="l" rtl="0">
              <a:lnSpc>
                <a:spcPct val="100000"/>
              </a:lnSpc>
              <a:spcBef>
                <a:spcPts val="0"/>
              </a:spcBef>
              <a:spcAft>
                <a:spcPts val="0"/>
              </a:spcAft>
              <a:buSzPts val="1400"/>
              <a:buFont typeface="Arial"/>
              <a:buNone/>
            </a:pPr>
            <a:endParaRPr lang="it-IT" sz="1200" b="1" noProof="0" dirty="0"/>
          </a:p>
          <a:p>
            <a:pPr marL="342900" lvl="0" indent="-342900" algn="l" rtl="0">
              <a:lnSpc>
                <a:spcPct val="100000"/>
              </a:lnSpc>
              <a:spcBef>
                <a:spcPts val="0"/>
              </a:spcBef>
              <a:spcAft>
                <a:spcPts val="0"/>
              </a:spcAft>
              <a:buClr>
                <a:schemeClr val="dk1"/>
              </a:buClr>
              <a:buSzPts val="1400"/>
              <a:buFont typeface="Arial"/>
              <a:buChar char="•"/>
            </a:pPr>
            <a:r>
              <a:rPr lang="it-IT" sz="1200" b="1" noProof="0" dirty="0"/>
              <a:t>Comunità di apprendimento professionale (PLC): </a:t>
            </a:r>
            <a:r>
              <a:rPr lang="it-IT" sz="1200" i="1" noProof="0" dirty="0"/>
              <a:t>"la mia classe" diventa "il nostro spazio di apprendimento condiviso". </a:t>
            </a:r>
            <a:r>
              <a:rPr lang="it-IT" sz="1200" i="0" noProof="0" dirty="0"/>
              <a:t>Le PLC migliorano la sicurezza del personale docente in termini di capacità</a:t>
            </a:r>
            <a:r>
              <a:rPr lang="it-IT" noProof="0" dirty="0"/>
              <a:t> (Vescio et al., 2008).</a:t>
            </a:r>
            <a:br>
              <a:rPr lang="it-IT" noProof="0" dirty="0"/>
            </a:br>
            <a:r>
              <a:rPr lang="it-IT" noProof="0" dirty="0"/>
              <a:t>Inoltre, promuovono una cultura collaborativa incentrata sulla crescita collettiva piuttosto che sulla correzione individuale.</a:t>
            </a:r>
          </a:p>
          <a:p>
            <a:pPr marL="0" lvl="0" indent="0" algn="l" rtl="0">
              <a:lnSpc>
                <a:spcPct val="100000"/>
              </a:lnSpc>
              <a:spcBef>
                <a:spcPts val="0"/>
              </a:spcBef>
              <a:spcAft>
                <a:spcPts val="0"/>
              </a:spcAft>
              <a:buSzPts val="1400"/>
              <a:buFont typeface="Arial"/>
              <a:buNone/>
            </a:pPr>
            <a:endParaRPr lang="it-IT" b="1" i="1" noProof="0" dirty="0"/>
          </a:p>
          <a:p>
            <a:pPr marL="0" marR="0" lvl="0" indent="0" algn="l" rtl="0">
              <a:lnSpc>
                <a:spcPct val="100000"/>
              </a:lnSpc>
              <a:spcBef>
                <a:spcPts val="0"/>
              </a:spcBef>
              <a:spcAft>
                <a:spcPts val="0"/>
              </a:spcAft>
              <a:buClr>
                <a:srgbClr val="000000"/>
              </a:buClr>
              <a:buSzPts val="1400"/>
              <a:buFont typeface="Arial"/>
              <a:buNone/>
            </a:pPr>
            <a:r>
              <a:rPr lang="it-IT" b="1" i="1" noProof="0" dirty="0"/>
              <a:t>Riflessione: </a:t>
            </a:r>
            <a:r>
              <a:rPr lang="it-IT" i="1" noProof="0" dirty="0"/>
              <a:t>avete mai risolto una sfida didattica con un brainstorming tra colleghe e colleghi? Qualcuno di voi vuole condividere la propria esperienza?</a:t>
            </a:r>
            <a:endParaRPr lang="it-IT" noProof="0" dirty="0"/>
          </a:p>
          <a:p>
            <a:pPr marL="0" lvl="0" indent="0" algn="l" rtl="0">
              <a:lnSpc>
                <a:spcPct val="100000"/>
              </a:lnSpc>
              <a:spcBef>
                <a:spcPts val="0"/>
              </a:spcBef>
              <a:spcAft>
                <a:spcPts val="0"/>
              </a:spcAft>
              <a:buSzPts val="1400"/>
              <a:buFont typeface="Arial"/>
              <a:buNone/>
            </a:pPr>
            <a:endParaRPr lang="it-IT" i="1" noProof="0" dirty="0"/>
          </a:p>
          <a:p>
            <a:pPr marL="0" lvl="0" indent="0" algn="l" rtl="0">
              <a:lnSpc>
                <a:spcPct val="100000"/>
              </a:lnSpc>
              <a:spcBef>
                <a:spcPts val="0"/>
              </a:spcBef>
              <a:spcAft>
                <a:spcPts val="0"/>
              </a:spcAft>
              <a:buSzPts val="1400"/>
              <a:buFont typeface="Arial"/>
              <a:buNone/>
            </a:pPr>
            <a:r>
              <a:rPr lang="it-IT" sz="1200" b="1" i="1" noProof="0" dirty="0"/>
              <a:t>Elemento interattivo (facoltativo)</a:t>
            </a:r>
            <a:endParaRPr lang="it-IT" sz="1200" i="1" noProof="0" dirty="0"/>
          </a:p>
          <a:p>
            <a:pPr marL="0" lvl="0" indent="0" algn="l" rtl="0">
              <a:lnSpc>
                <a:spcPct val="100000"/>
              </a:lnSpc>
              <a:spcBef>
                <a:spcPts val="0"/>
              </a:spcBef>
              <a:spcAft>
                <a:spcPts val="0"/>
              </a:spcAft>
              <a:buSzPts val="1000"/>
              <a:buFont typeface="Noto Sans Symbols"/>
              <a:buNone/>
            </a:pPr>
            <a:r>
              <a:rPr lang="it-IT" sz="1200" noProof="0" dirty="0"/>
              <a:t>Sondaggio (tramite </a:t>
            </a:r>
            <a:r>
              <a:rPr lang="it-IT" sz="1200" noProof="0" dirty="0" err="1"/>
              <a:t>Mentimeter</a:t>
            </a:r>
            <a:r>
              <a:rPr lang="it-IT" sz="1200" noProof="0" dirty="0"/>
              <a:t> o post-it): </a:t>
            </a:r>
            <a:r>
              <a:rPr lang="it-IT" sz="1200" i="1" noProof="0" dirty="0"/>
              <a:t>"Qual è il vantaggio migliore per voi e perché?".</a:t>
            </a:r>
            <a:endParaRPr lang="it-IT" sz="1200" noProof="0" dirty="0"/>
          </a:p>
          <a:p>
            <a:pPr marL="0" lvl="0" indent="0" algn="l" rtl="0">
              <a:lnSpc>
                <a:spcPct val="100000"/>
              </a:lnSpc>
              <a:spcBef>
                <a:spcPts val="0"/>
              </a:spcBef>
              <a:spcAft>
                <a:spcPts val="0"/>
              </a:spcAft>
              <a:buSzPts val="1400"/>
              <a:buFont typeface="Arial"/>
              <a:buNone/>
            </a:pPr>
            <a:endParaRPr b="0" i="1" dirty="0">
              <a:solidFill>
                <a:srgbClr val="1D1D1B"/>
              </a:solidFill>
              <a:latin typeface="Arial"/>
              <a:ea typeface="Arial"/>
              <a:cs typeface="Arial"/>
              <a:sym typeface="Arial"/>
            </a:endParaRPr>
          </a:p>
        </p:txBody>
      </p:sp>
      <p:sp>
        <p:nvSpPr>
          <p:cNvPr id="148" name="Google Shape;148;g343c85d3a6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it-IT" i="1" noProof="0" dirty="0"/>
              <a:t>Questa attività dura 15 minuti e si svolge in piccoli gruppi. L’obiettivo è sfruttare prospettive diverse per la domanda della ricerca-azione.</a:t>
            </a:r>
          </a:p>
          <a:p>
            <a:pPr marL="0" lvl="0" indent="0" algn="l" rtl="0">
              <a:lnSpc>
                <a:spcPct val="100000"/>
              </a:lnSpc>
              <a:spcBef>
                <a:spcPts val="1000"/>
              </a:spcBef>
              <a:spcAft>
                <a:spcPts val="0"/>
              </a:spcAft>
              <a:buClr>
                <a:schemeClr val="dk1"/>
              </a:buClr>
              <a:buSzPts val="1100"/>
              <a:buFont typeface="Arial"/>
              <a:buNone/>
            </a:pPr>
            <a:endParaRPr lang="it-IT" b="1" noProof="0" dirty="0"/>
          </a:p>
          <a:p>
            <a:pPr marL="0" lvl="0" indent="0" algn="l" rtl="0">
              <a:lnSpc>
                <a:spcPct val="100000"/>
              </a:lnSpc>
              <a:spcBef>
                <a:spcPts val="2000"/>
              </a:spcBef>
              <a:spcAft>
                <a:spcPts val="0"/>
              </a:spcAft>
              <a:buClr>
                <a:schemeClr val="dk1"/>
              </a:buClr>
              <a:buSzPts val="1100"/>
              <a:buFont typeface="Arial"/>
              <a:buNone/>
            </a:pPr>
            <a:r>
              <a:rPr lang="it-IT" b="1" noProof="0" dirty="0"/>
              <a:t>Attività 1: scambio di sfide e brainstorming collaborativo</a:t>
            </a:r>
            <a:endParaRPr lang="it-IT" noProof="0" dirty="0"/>
          </a:p>
          <a:p>
            <a:pPr marL="171450" lvl="0" indent="-171450" algn="l" rtl="0">
              <a:lnSpc>
                <a:spcPct val="100000"/>
              </a:lnSpc>
              <a:spcBef>
                <a:spcPts val="2000"/>
              </a:spcBef>
              <a:spcAft>
                <a:spcPts val="0"/>
              </a:spcAft>
              <a:buClr>
                <a:schemeClr val="dk1"/>
              </a:buClr>
              <a:buSzPts val="1100"/>
              <a:buFontTx/>
              <a:buChar char="-"/>
            </a:pPr>
            <a:r>
              <a:rPr lang="it-IT" noProof="0" dirty="0"/>
              <a:t>Preparazione: invita le e i partecipanti a pensare </a:t>
            </a:r>
            <a:r>
              <a:rPr lang="it-IT" i="0" noProof="0" dirty="0">
                <a:solidFill>
                  <a:srgbClr val="404040"/>
                </a:solidFill>
              </a:rPr>
              <a:t>a una sfida affrontata in passato durante una lezione di informatica, relativa all'inclusione o all'impegno di genere. Chiedi loro di annotarla su un post-it seguendo questo schema: </a:t>
            </a:r>
          </a:p>
          <a:p>
            <a:pPr marL="0" lvl="0" indent="0" algn="l" rtl="0">
              <a:lnSpc>
                <a:spcPct val="100000"/>
              </a:lnSpc>
              <a:spcBef>
                <a:spcPts val="2000"/>
              </a:spcBef>
              <a:spcAft>
                <a:spcPts val="0"/>
              </a:spcAft>
              <a:buClr>
                <a:schemeClr val="dk1"/>
              </a:buClr>
              <a:buSzPts val="1100"/>
              <a:buFontTx/>
              <a:buNone/>
            </a:pPr>
            <a:r>
              <a:rPr lang="it-IT" b="1" i="0" noProof="0" dirty="0">
                <a:solidFill>
                  <a:srgbClr val="404040"/>
                </a:solidFill>
              </a:rPr>
              <a:t>[gruppo di studenti] + [carenza di comportamento/abilità] + [contesto].</a:t>
            </a:r>
            <a:r>
              <a:rPr lang="it-IT" i="0" noProof="0" dirty="0">
                <a:solidFill>
                  <a:srgbClr val="404040"/>
                </a:solidFill>
              </a:rPr>
              <a:t>  </a:t>
            </a:r>
          </a:p>
          <a:p>
            <a:pPr marL="0" lvl="0" indent="0" algn="l" rtl="0">
              <a:lnSpc>
                <a:spcPct val="100000"/>
              </a:lnSpc>
              <a:spcBef>
                <a:spcPts val="2000"/>
              </a:spcBef>
              <a:spcAft>
                <a:spcPts val="0"/>
              </a:spcAft>
              <a:buClr>
                <a:schemeClr val="dk1"/>
              </a:buClr>
              <a:buSzPts val="1100"/>
              <a:buFontTx/>
              <a:buNone/>
            </a:pPr>
            <a:endParaRPr lang="it-IT" i="0" noProof="0" dirty="0">
              <a:solidFill>
                <a:srgbClr val="404040"/>
              </a:solidFill>
            </a:endParaRPr>
          </a:p>
          <a:p>
            <a:pPr marL="0" lvl="0" indent="0" algn="l" rtl="0">
              <a:lnSpc>
                <a:spcPct val="100000"/>
              </a:lnSpc>
              <a:spcBef>
                <a:spcPts val="2000"/>
              </a:spcBef>
              <a:spcAft>
                <a:spcPts val="0"/>
              </a:spcAft>
              <a:buClr>
                <a:schemeClr val="dk1"/>
              </a:buClr>
              <a:buSzPts val="1100"/>
              <a:buFontTx/>
              <a:buNone/>
            </a:pPr>
            <a:r>
              <a:rPr lang="it-IT" i="0" noProof="0" dirty="0">
                <a:solidFill>
                  <a:srgbClr val="404040"/>
                </a:solidFill>
              </a:rPr>
              <a:t>Esempio: «Durante gli esercizi individuali di programmazione, le ragazze non svolgono il debug»</a:t>
            </a:r>
          </a:p>
          <a:p>
            <a:pPr marL="0" lvl="0" indent="0" algn="l" rtl="0">
              <a:lnSpc>
                <a:spcPct val="100000"/>
              </a:lnSpc>
              <a:spcBef>
                <a:spcPts val="2000"/>
              </a:spcBef>
              <a:spcAft>
                <a:spcPts val="0"/>
              </a:spcAft>
              <a:buClr>
                <a:schemeClr val="dk1"/>
              </a:buClr>
              <a:buSzPts val="1100"/>
              <a:buFontTx/>
              <a:buNone/>
            </a:pPr>
            <a:endParaRPr lang="it-IT" i="0" noProof="0" dirty="0">
              <a:solidFill>
                <a:srgbClr val="404040"/>
              </a:solidFill>
            </a:endParaRPr>
          </a:p>
          <a:p>
            <a:pPr marL="0" lvl="0" indent="0" algn="l" rtl="0">
              <a:lnSpc>
                <a:spcPct val="100000"/>
              </a:lnSpc>
              <a:spcBef>
                <a:spcPts val="2000"/>
              </a:spcBef>
              <a:spcAft>
                <a:spcPts val="0"/>
              </a:spcAft>
              <a:buClr>
                <a:schemeClr val="dk1"/>
              </a:buClr>
              <a:buSzPts val="1100"/>
              <a:buFont typeface="Calibri"/>
              <a:buNone/>
            </a:pPr>
            <a:r>
              <a:rPr lang="it-IT" i="0" noProof="0" dirty="0">
                <a:solidFill>
                  <a:srgbClr val="404040"/>
                </a:solidFill>
              </a:rPr>
              <a:t>Round 1: crea gruppi di 3 in cui una/un insegnante condivide la sfida, mentre le altre due persone:</a:t>
            </a:r>
          </a:p>
          <a:p>
            <a:pPr marL="171450" lvl="0" indent="-171450" algn="l" rtl="0">
              <a:lnSpc>
                <a:spcPct val="100000"/>
              </a:lnSpc>
              <a:spcBef>
                <a:spcPts val="2000"/>
              </a:spcBef>
              <a:spcAft>
                <a:spcPts val="0"/>
              </a:spcAft>
              <a:buClr>
                <a:schemeClr val="dk1"/>
              </a:buClr>
              <a:buSzPts val="1100"/>
              <a:buFont typeface="Calibri"/>
              <a:buChar char="-"/>
            </a:pPr>
            <a:r>
              <a:rPr lang="it-IT" sz="1100" i="1" dirty="0">
                <a:solidFill>
                  <a:srgbClr val="000000"/>
                </a:solidFill>
                <a:effectLst/>
                <a:latin typeface="Calibri" panose="020F0502020204030204" pitchFamily="34" charset="0"/>
                <a:ea typeface="Calibri" panose="020F0502020204030204" pitchFamily="34" charset="0"/>
              </a:rPr>
              <a:t>Fanno diverse domande per scoprire le cause principali (es. "Pensi che la causa possa essere la sicurezza in sé stesse/i, la mancanza di interesse o le dinamiche di gruppo?").</a:t>
            </a:r>
            <a:endParaRPr lang="it-IT" sz="1100" i="0" dirty="0">
              <a:solidFill>
                <a:srgbClr val="000000"/>
              </a:solidFill>
              <a:effectLst/>
              <a:latin typeface="Calibri" panose="020F0502020204030204" pitchFamily="34" charset="0"/>
              <a:ea typeface="Calibri" panose="020F0502020204030204" pitchFamily="34" charset="0"/>
            </a:endParaRPr>
          </a:p>
          <a:p>
            <a:pPr marL="171450" lvl="0" indent="-171450" algn="l" rtl="0">
              <a:lnSpc>
                <a:spcPct val="100000"/>
              </a:lnSpc>
              <a:spcBef>
                <a:spcPts val="2000"/>
              </a:spcBef>
              <a:spcAft>
                <a:spcPts val="0"/>
              </a:spcAft>
              <a:buClr>
                <a:schemeClr val="dk1"/>
              </a:buClr>
              <a:buSzPts val="1100"/>
              <a:buFont typeface="Calibri"/>
              <a:buChar char="-"/>
            </a:pPr>
            <a:r>
              <a:rPr lang="it-IT" sz="1100" i="1" dirty="0">
                <a:solidFill>
                  <a:srgbClr val="000000"/>
                </a:solidFill>
                <a:effectLst/>
                <a:latin typeface="Calibri" panose="020F0502020204030204" pitchFamily="34" charset="0"/>
                <a:ea typeface="Calibri" panose="020F0502020204030204" pitchFamily="34" charset="0"/>
              </a:rPr>
              <a:t>Fanno un brainstorming su aspetti che l'insegnante potrebbe aver tralasciato (es. "L'interfaccia potrebbe risultare scoraggiante?" o «E’ stato chiesto di svolgere il compito in coppia?").</a:t>
            </a:r>
          </a:p>
          <a:p>
            <a:pPr marL="0" lvl="0" indent="0" algn="l" rtl="0">
              <a:lnSpc>
                <a:spcPct val="100000"/>
              </a:lnSpc>
              <a:spcBef>
                <a:spcPts val="2000"/>
              </a:spcBef>
              <a:spcAft>
                <a:spcPts val="0"/>
              </a:spcAft>
              <a:buClr>
                <a:schemeClr val="dk1"/>
              </a:buClr>
              <a:buSzPts val="1100"/>
              <a:buFont typeface="Calibri"/>
              <a:buNone/>
            </a:pPr>
            <a:endParaRPr lang="it-IT" sz="1100" dirty="0">
              <a:solidFill>
                <a:srgbClr val="000000"/>
              </a:solidFill>
              <a:effectLst/>
              <a:latin typeface="Calibri" panose="020F0502020204030204" pitchFamily="34" charset="0"/>
              <a:ea typeface="Calibri" panose="020F0502020204030204" pitchFamily="34" charset="0"/>
            </a:endParaRPr>
          </a:p>
          <a:p>
            <a:pPr marL="0" lvl="0" indent="0" algn="l" rtl="0">
              <a:lnSpc>
                <a:spcPct val="100000"/>
              </a:lnSpc>
              <a:spcBef>
                <a:spcPts val="2000"/>
              </a:spcBef>
              <a:spcAft>
                <a:spcPts val="0"/>
              </a:spcAft>
              <a:buClr>
                <a:schemeClr val="dk1"/>
              </a:buClr>
              <a:buSzPts val="1100"/>
              <a:buFont typeface="Calibri"/>
              <a:buNone/>
            </a:pPr>
            <a:r>
              <a:rPr lang="it-IT" i="0" noProof="0" dirty="0">
                <a:solidFill>
                  <a:srgbClr val="404040"/>
                </a:solidFill>
              </a:rPr>
              <a:t>Round 2 e 3: ripetete l’attività per le/gli altre/i due insegnanti.</a:t>
            </a:r>
          </a:p>
          <a:p>
            <a:pPr marL="0" lvl="0" indent="0" algn="l" rtl="0">
              <a:lnSpc>
                <a:spcPct val="100000"/>
              </a:lnSpc>
              <a:spcBef>
                <a:spcPts val="2000"/>
              </a:spcBef>
              <a:spcAft>
                <a:spcPts val="0"/>
              </a:spcAft>
              <a:buClr>
                <a:schemeClr val="dk1"/>
              </a:buClr>
              <a:buSzPts val="1100"/>
              <a:buFont typeface="Calibri"/>
              <a:buNone/>
            </a:pPr>
            <a:endParaRPr lang="it-IT" sz="1100" i="0" noProof="0" dirty="0">
              <a:solidFill>
                <a:srgbClr val="404040"/>
              </a:solidFill>
              <a:effectLst/>
              <a:latin typeface="Courier New" panose="02070309020205020404" pitchFamily="49" charset="0"/>
              <a:ea typeface="Courier New" panose="02070309020205020404" pitchFamily="49" charset="0"/>
              <a:cs typeface="Courier New" panose="02070309020205020404" pitchFamily="49" charset="0"/>
            </a:endParaRPr>
          </a:p>
          <a:p>
            <a:pPr marL="0" lvl="0" indent="0" algn="l" rtl="0">
              <a:lnSpc>
                <a:spcPct val="100000"/>
              </a:lnSpc>
              <a:spcBef>
                <a:spcPts val="2000"/>
              </a:spcBef>
              <a:spcAft>
                <a:spcPts val="0"/>
              </a:spcAft>
              <a:buClr>
                <a:schemeClr val="dk1"/>
              </a:buClr>
              <a:buSzPts val="1100"/>
              <a:buFont typeface="Calibri"/>
              <a:buNone/>
            </a:pPr>
            <a:r>
              <a:rPr lang="it-IT" sz="1100" i="0" noProof="0" dirty="0">
                <a:solidFill>
                  <a:srgbClr val="404040"/>
                </a:solidFill>
                <a:effectLst/>
                <a:latin typeface="Courier New" panose="02070309020205020404" pitchFamily="49" charset="0"/>
                <a:ea typeface="Courier New" panose="02070309020205020404" pitchFamily="49" charset="0"/>
                <a:cs typeface="Courier New" panose="02070309020205020404" pitchFamily="49" charset="0"/>
              </a:rPr>
              <a:t>Perfezionamento: </a:t>
            </a:r>
            <a:r>
              <a:rPr lang="it-IT" sz="1100" i="0" noProof="0" dirty="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l</a:t>
            </a:r>
            <a:r>
              <a:rPr lang="it-IT" sz="1100" dirty="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e </a:t>
            </a:r>
            <a:r>
              <a:rPr lang="it-IT" sz="1100" dirty="0" err="1">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e</a:t>
            </a:r>
            <a:r>
              <a:rPr lang="it-IT" sz="1100" dirty="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i partecipanti rivedono la sfida originale sulla base del feedback del gruppo utilizzando i seguenti criteri: </a:t>
            </a:r>
            <a:r>
              <a:rPr lang="it-IT" sz="1100" i="1" dirty="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specifica, attuabile, misurabile.</a:t>
            </a:r>
            <a:endParaRPr lang="it-IT" sz="1100" dirty="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lvl="0" indent="0" algn="l" rtl="0">
              <a:lnSpc>
                <a:spcPct val="100000"/>
              </a:lnSpc>
              <a:spcBef>
                <a:spcPts val="2000"/>
              </a:spcBef>
              <a:spcAft>
                <a:spcPts val="1000"/>
              </a:spcAft>
              <a:buClr>
                <a:schemeClr val="dk1"/>
              </a:buClr>
              <a:buSzPts val="1100"/>
              <a:buFont typeface="Arial"/>
              <a:buNone/>
            </a:pPr>
            <a:endParaRPr dirty="0"/>
          </a:p>
        </p:txBody>
      </p:sp>
      <p:sp>
        <p:nvSpPr>
          <p:cNvPr id="157" name="Google Shape;15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343c85d3a64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it-IT" i="1" noProof="0" dirty="0"/>
              <a:t>Questa diapositiva introduce i principi chiave di un intervento efficace.</a:t>
            </a:r>
          </a:p>
          <a:p>
            <a:pPr marL="0" lvl="0" indent="0" algn="l" rtl="0">
              <a:lnSpc>
                <a:spcPct val="100000"/>
              </a:lnSpc>
              <a:spcBef>
                <a:spcPts val="1000"/>
              </a:spcBef>
              <a:spcAft>
                <a:spcPts val="0"/>
              </a:spcAft>
              <a:buClr>
                <a:schemeClr val="dk1"/>
              </a:buClr>
              <a:buSzPts val="1100"/>
              <a:buFont typeface="Arial"/>
              <a:buNone/>
            </a:pPr>
            <a:endParaRPr lang="it-IT" noProof="0" dirty="0"/>
          </a:p>
          <a:p>
            <a:pPr marL="0" lvl="0" indent="0" algn="l" rtl="0">
              <a:lnSpc>
                <a:spcPct val="100000"/>
              </a:lnSpc>
              <a:spcBef>
                <a:spcPts val="2000"/>
              </a:spcBef>
              <a:spcAft>
                <a:spcPts val="0"/>
              </a:spcAft>
              <a:buClr>
                <a:schemeClr val="dk1"/>
              </a:buClr>
              <a:buSzPts val="1100"/>
              <a:buFont typeface="Arial"/>
              <a:buNone/>
            </a:pPr>
            <a:r>
              <a:rPr lang="it-IT" b="1" noProof="0" dirty="0"/>
              <a:t>1 - Allineato con gli obiettivi didattici dell’informatica</a:t>
            </a:r>
            <a:r>
              <a:rPr lang="it-IT" noProof="0" dirty="0"/>
              <a:t>: gli interventi devono essere mirati alle competenze informatiche di base (algoritmi, strutture di dati, debug, ecc.) e, al contempo, devono risolvere i problemi di impegno e di equità.</a:t>
            </a:r>
          </a:p>
          <a:p>
            <a:pPr marL="0" lvl="0" indent="0" algn="l" rtl="0">
              <a:lnSpc>
                <a:spcPct val="100000"/>
              </a:lnSpc>
              <a:spcBef>
                <a:spcPts val="2000"/>
              </a:spcBef>
              <a:spcAft>
                <a:spcPts val="0"/>
              </a:spcAft>
              <a:buClr>
                <a:schemeClr val="dk1"/>
              </a:buClr>
              <a:buSzPts val="1100"/>
              <a:buFont typeface="Arial"/>
              <a:buNone/>
            </a:pPr>
            <a:endParaRPr lang="it-IT" i="1" noProof="0" dirty="0"/>
          </a:p>
          <a:p>
            <a:pPr marL="0" lvl="0" indent="0" algn="l" rtl="0">
              <a:lnSpc>
                <a:spcPct val="100000"/>
              </a:lnSpc>
              <a:spcBef>
                <a:spcPts val="2000"/>
              </a:spcBef>
              <a:spcAft>
                <a:spcPts val="0"/>
              </a:spcAft>
              <a:buClr>
                <a:schemeClr val="dk1"/>
              </a:buClr>
              <a:buSzPts val="1100"/>
              <a:buFont typeface="Arial"/>
              <a:buNone/>
            </a:pPr>
            <a:r>
              <a:rPr lang="it-IT" i="1" noProof="0" dirty="0"/>
              <a:t>Perché? </a:t>
            </a:r>
            <a:endParaRPr lang="it-IT" noProof="0" dirty="0"/>
          </a:p>
          <a:p>
            <a:pPr marL="628650" lvl="1" indent="-171450" algn="l" rtl="0">
              <a:lnSpc>
                <a:spcPct val="100000"/>
              </a:lnSpc>
              <a:spcBef>
                <a:spcPts val="0"/>
              </a:spcBef>
              <a:spcAft>
                <a:spcPts val="0"/>
              </a:spcAft>
              <a:buClr>
                <a:schemeClr val="dk1"/>
              </a:buClr>
              <a:buSzPts val="1100"/>
              <a:buFont typeface="Calibri"/>
              <a:buChar char="•"/>
            </a:pPr>
            <a:r>
              <a:rPr lang="it-IT" i="0" noProof="0" dirty="0">
                <a:solidFill>
                  <a:srgbClr val="404040"/>
                </a:solidFill>
              </a:rPr>
              <a:t>Evitare soluzioni superficiali (ad esempio, rendere la lezione di programmazione "divertente" senza lo sviluppo di competenze).</a:t>
            </a:r>
            <a:endParaRPr lang="it-IT" noProof="0" dirty="0"/>
          </a:p>
          <a:p>
            <a:pPr marL="628650" lvl="1" indent="-171450" algn="l" rtl="0">
              <a:lnSpc>
                <a:spcPct val="100000"/>
              </a:lnSpc>
              <a:spcBef>
                <a:spcPts val="0"/>
              </a:spcBef>
              <a:spcAft>
                <a:spcPts val="0"/>
              </a:spcAft>
              <a:buClr>
                <a:schemeClr val="dk1"/>
              </a:buClr>
              <a:buSzPts val="1100"/>
              <a:buFont typeface="Calibri"/>
              <a:buChar char="•"/>
            </a:pPr>
            <a:r>
              <a:rPr lang="it-IT" i="0" noProof="0" dirty="0">
                <a:solidFill>
                  <a:srgbClr val="404040"/>
                </a:solidFill>
              </a:rPr>
              <a:t>Assicurarsi che le classi acquisiscano competenze trasferibili per il futuro apprendimento dell’informatica.</a:t>
            </a:r>
          </a:p>
          <a:p>
            <a:pPr marL="457200" lvl="1" indent="0" algn="l" rtl="0">
              <a:lnSpc>
                <a:spcPct val="100000"/>
              </a:lnSpc>
              <a:spcBef>
                <a:spcPts val="0"/>
              </a:spcBef>
              <a:spcAft>
                <a:spcPts val="0"/>
              </a:spcAft>
              <a:buClr>
                <a:schemeClr val="dk1"/>
              </a:buClr>
              <a:buSzPts val="1100"/>
              <a:buFont typeface="Calibri"/>
              <a:buNone/>
            </a:pPr>
            <a:endParaRPr lang="it-IT" i="1" noProof="0" dirty="0"/>
          </a:p>
          <a:p>
            <a:pPr marL="0" lvl="0" indent="0" algn="l" rtl="0">
              <a:lnSpc>
                <a:spcPct val="100000"/>
              </a:lnSpc>
              <a:spcBef>
                <a:spcPts val="2000"/>
              </a:spcBef>
              <a:spcAft>
                <a:spcPts val="0"/>
              </a:spcAft>
              <a:buClr>
                <a:schemeClr val="dk1"/>
              </a:buClr>
              <a:buSzPts val="1100"/>
              <a:buFont typeface="Arial"/>
              <a:buNone/>
            </a:pPr>
            <a:r>
              <a:rPr lang="it-IT" b="1" noProof="0" dirty="0"/>
              <a:t>2 - Promuove l'inclusione di genere</a:t>
            </a:r>
            <a:r>
              <a:rPr lang="it-IT" noProof="0" dirty="0"/>
              <a:t>: progetta strategie che smantellino attivamente le barriere affrontate dai gruppi emarginati (ragazze, persone non binarie, minoranze sottorappresentate).</a:t>
            </a:r>
          </a:p>
          <a:p>
            <a:pPr marL="0" lvl="0" indent="0" algn="l" rtl="0">
              <a:lnSpc>
                <a:spcPct val="100000"/>
              </a:lnSpc>
              <a:spcBef>
                <a:spcPts val="2000"/>
              </a:spcBef>
              <a:spcAft>
                <a:spcPts val="0"/>
              </a:spcAft>
              <a:buClr>
                <a:schemeClr val="dk1"/>
              </a:buClr>
              <a:buSzPts val="1100"/>
              <a:buFont typeface="Arial"/>
              <a:buNone/>
            </a:pPr>
            <a:endParaRPr lang="it-IT" noProof="0" dirty="0"/>
          </a:p>
          <a:p>
            <a:pPr marL="0" marR="0" lvl="0" indent="0" algn="l" rtl="0">
              <a:lnSpc>
                <a:spcPct val="100000"/>
              </a:lnSpc>
              <a:spcBef>
                <a:spcPts val="2000"/>
              </a:spcBef>
              <a:spcAft>
                <a:spcPts val="0"/>
              </a:spcAft>
              <a:buClr>
                <a:schemeClr val="dk1"/>
              </a:buClr>
              <a:buSzPts val="1100"/>
              <a:buFont typeface="Arial"/>
              <a:buNone/>
            </a:pPr>
            <a:r>
              <a:rPr lang="it-IT" i="1" noProof="0" dirty="0"/>
              <a:t>Perché? </a:t>
            </a:r>
            <a:endParaRPr lang="it-IT" noProof="0" dirty="0"/>
          </a:p>
          <a:p>
            <a:pPr marL="628650" marR="0" lvl="1" indent="-171450" algn="l" rtl="0">
              <a:lnSpc>
                <a:spcPct val="100000"/>
              </a:lnSpc>
              <a:spcBef>
                <a:spcPts val="0"/>
              </a:spcBef>
              <a:spcAft>
                <a:spcPts val="0"/>
              </a:spcAft>
              <a:buClr>
                <a:schemeClr val="dk1"/>
              </a:buClr>
              <a:buSzPts val="1100"/>
              <a:buFont typeface="Calibri"/>
              <a:buChar char="•"/>
            </a:pPr>
            <a:r>
              <a:rPr lang="it-IT" noProof="0" dirty="0"/>
              <a:t>Gli approcci "neutrali dal punto di vista del genere" spesso mantengono lo status quo (ad esempio, i ragazzi prendono il controllo durante le lezioni di programmazione).</a:t>
            </a:r>
          </a:p>
          <a:p>
            <a:pPr marL="628650" marR="0" lvl="1" indent="-171450" algn="l" rtl="0">
              <a:lnSpc>
                <a:spcPct val="100000"/>
              </a:lnSpc>
              <a:spcBef>
                <a:spcPts val="0"/>
              </a:spcBef>
              <a:spcAft>
                <a:spcPts val="0"/>
              </a:spcAft>
              <a:buClr>
                <a:schemeClr val="dk1"/>
              </a:buClr>
              <a:buSzPts val="1100"/>
              <a:buFont typeface="Calibri"/>
              <a:buChar char="•"/>
            </a:pPr>
            <a:r>
              <a:rPr lang="it-IT" noProof="0" dirty="0"/>
              <a:t>La progettazione inclusiva colma i divari di partecipazione.</a:t>
            </a:r>
          </a:p>
          <a:p>
            <a:pPr marL="457200" marR="0" lvl="1" indent="0" algn="l" rtl="0">
              <a:lnSpc>
                <a:spcPct val="100000"/>
              </a:lnSpc>
              <a:spcBef>
                <a:spcPts val="0"/>
              </a:spcBef>
              <a:spcAft>
                <a:spcPts val="0"/>
              </a:spcAft>
              <a:buClr>
                <a:schemeClr val="dk1"/>
              </a:buClr>
              <a:buSzPts val="1100"/>
              <a:buFont typeface="Calibri"/>
              <a:buNone/>
            </a:pPr>
            <a:endParaRPr lang="it-IT" noProof="0" dirty="0"/>
          </a:p>
          <a:p>
            <a:pPr marL="0" lvl="0" indent="0" algn="l" rtl="0">
              <a:lnSpc>
                <a:spcPct val="100000"/>
              </a:lnSpc>
              <a:spcBef>
                <a:spcPts val="2000"/>
              </a:spcBef>
              <a:spcAft>
                <a:spcPts val="0"/>
              </a:spcAft>
              <a:buClr>
                <a:schemeClr val="dk1"/>
              </a:buClr>
              <a:buSzPts val="1100"/>
              <a:buFont typeface="Arial"/>
              <a:buNone/>
            </a:pPr>
            <a:r>
              <a:rPr lang="it-IT" b="1" noProof="0" dirty="0"/>
              <a:t>3 – Radicato nelle cause identificate</a:t>
            </a:r>
            <a:r>
              <a:rPr lang="it-IT" noProof="0" dirty="0"/>
              <a:t>: </a:t>
            </a:r>
            <a:r>
              <a:rPr lang="it-IT" i="0" noProof="0" dirty="0">
                <a:solidFill>
                  <a:srgbClr val="404040"/>
                </a:solidFill>
              </a:rPr>
              <a:t>gli interventi si basano sulle </a:t>
            </a:r>
            <a:r>
              <a:rPr lang="it-IT" b="1" i="0" noProof="0" dirty="0">
                <a:solidFill>
                  <a:srgbClr val="404040"/>
                </a:solidFill>
              </a:rPr>
              <a:t>prove raccolte in classe </a:t>
            </a:r>
            <a:r>
              <a:rPr lang="it-IT" i="0" noProof="0" dirty="0">
                <a:solidFill>
                  <a:srgbClr val="404040"/>
                </a:solidFill>
              </a:rPr>
              <a:t>(sondaggi, osservazioni), e non sulle ipotesi.</a:t>
            </a:r>
          </a:p>
          <a:p>
            <a:pPr marL="0" lvl="0" indent="0" algn="l" rtl="0">
              <a:lnSpc>
                <a:spcPct val="100000"/>
              </a:lnSpc>
              <a:spcBef>
                <a:spcPts val="2000"/>
              </a:spcBef>
              <a:spcAft>
                <a:spcPts val="0"/>
              </a:spcAft>
              <a:buClr>
                <a:schemeClr val="dk1"/>
              </a:buClr>
              <a:buSzPts val="1100"/>
              <a:buFont typeface="Arial"/>
              <a:buNone/>
            </a:pPr>
            <a:endParaRPr lang="it-IT" noProof="0" dirty="0"/>
          </a:p>
          <a:p>
            <a:pPr marL="0" marR="0" lvl="0" indent="0" algn="l" rtl="0">
              <a:lnSpc>
                <a:spcPct val="100000"/>
              </a:lnSpc>
              <a:spcBef>
                <a:spcPts val="2000"/>
              </a:spcBef>
              <a:spcAft>
                <a:spcPts val="0"/>
              </a:spcAft>
              <a:buClr>
                <a:schemeClr val="dk1"/>
              </a:buClr>
              <a:buSzPts val="1100"/>
              <a:buFont typeface="Arial"/>
              <a:buNone/>
            </a:pPr>
            <a:r>
              <a:rPr lang="it-IT" i="1" noProof="0" dirty="0"/>
              <a:t>Perché? </a:t>
            </a:r>
            <a:endParaRPr lang="it-IT" noProof="0" dirty="0"/>
          </a:p>
          <a:p>
            <a:pPr marL="628650" marR="0" lvl="1" indent="-171450" algn="l" rtl="0">
              <a:lnSpc>
                <a:spcPct val="100000"/>
              </a:lnSpc>
              <a:spcBef>
                <a:spcPts val="2000"/>
              </a:spcBef>
              <a:spcAft>
                <a:spcPts val="0"/>
              </a:spcAft>
              <a:buClr>
                <a:schemeClr val="dk1"/>
              </a:buClr>
              <a:buSzPts val="1100"/>
              <a:buFont typeface="Calibri"/>
              <a:buChar char="•"/>
            </a:pPr>
            <a:r>
              <a:rPr lang="it-IT" noProof="0" dirty="0"/>
              <a:t>I problemi mal diagnosticati portano a soluzioni inefficaci (es. supporre che le ragazze non amino la programmazione, quando in realtà, ad esempio, temono il fallimento pubblico).</a:t>
            </a:r>
          </a:p>
          <a:p>
            <a:pPr marL="457200" marR="0" lvl="1" indent="0" algn="l" rtl="0">
              <a:lnSpc>
                <a:spcPct val="100000"/>
              </a:lnSpc>
              <a:spcBef>
                <a:spcPts val="2000"/>
              </a:spcBef>
              <a:spcAft>
                <a:spcPts val="0"/>
              </a:spcAft>
              <a:buClr>
                <a:schemeClr val="dk1"/>
              </a:buClr>
              <a:buSzPts val="1100"/>
              <a:buFont typeface="Calibri"/>
              <a:buNone/>
            </a:pPr>
            <a:endParaRPr lang="it-IT" noProof="0" dirty="0"/>
          </a:p>
          <a:p>
            <a:pPr marL="0" lvl="0" indent="0" algn="l" rtl="0">
              <a:lnSpc>
                <a:spcPct val="100000"/>
              </a:lnSpc>
              <a:spcBef>
                <a:spcPts val="2000"/>
              </a:spcBef>
              <a:spcAft>
                <a:spcPts val="0"/>
              </a:spcAft>
              <a:buClr>
                <a:schemeClr val="dk1"/>
              </a:buClr>
              <a:buSzPts val="1100"/>
              <a:buFont typeface="Arial"/>
              <a:buNone/>
            </a:pPr>
            <a:r>
              <a:rPr lang="it-IT" b="1" noProof="0" dirty="0"/>
              <a:t>4 - Sotto controllo: </a:t>
            </a:r>
            <a:r>
              <a:rPr lang="it-IT" i="0" noProof="0" dirty="0">
                <a:solidFill>
                  <a:srgbClr val="404040"/>
                </a:solidFill>
              </a:rPr>
              <a:t>è bene concentrarsi sui cambiamenti </a:t>
            </a:r>
            <a:r>
              <a:rPr lang="it-IT" b="1" i="0" noProof="0" dirty="0">
                <a:solidFill>
                  <a:srgbClr val="404040"/>
                </a:solidFill>
              </a:rPr>
              <a:t>che possono essere attuati concretamente e nell’immediato </a:t>
            </a:r>
            <a:r>
              <a:rPr lang="it-IT" i="0" noProof="0" dirty="0">
                <a:solidFill>
                  <a:srgbClr val="404040"/>
                </a:solidFill>
              </a:rPr>
              <a:t>con le risorse esistenti.</a:t>
            </a:r>
          </a:p>
          <a:p>
            <a:pPr marL="0" lvl="0" indent="0" algn="l" rtl="0">
              <a:lnSpc>
                <a:spcPct val="100000"/>
              </a:lnSpc>
              <a:spcBef>
                <a:spcPts val="2000"/>
              </a:spcBef>
              <a:spcAft>
                <a:spcPts val="0"/>
              </a:spcAft>
              <a:buClr>
                <a:schemeClr val="dk1"/>
              </a:buClr>
              <a:buSzPts val="1100"/>
              <a:buFont typeface="Arial"/>
              <a:buNone/>
            </a:pPr>
            <a:endParaRPr lang="it-IT" noProof="0" dirty="0"/>
          </a:p>
          <a:p>
            <a:pPr marL="0" lvl="0" indent="0" algn="l" rtl="0">
              <a:lnSpc>
                <a:spcPct val="100000"/>
              </a:lnSpc>
              <a:spcBef>
                <a:spcPts val="2000"/>
              </a:spcBef>
              <a:spcAft>
                <a:spcPts val="0"/>
              </a:spcAft>
              <a:buClr>
                <a:schemeClr val="dk1"/>
              </a:buClr>
              <a:buSzPts val="1100"/>
              <a:buFont typeface="Arial"/>
              <a:buNone/>
            </a:pPr>
            <a:r>
              <a:rPr lang="it-IT" i="1" noProof="0" dirty="0">
                <a:solidFill>
                  <a:srgbClr val="404040"/>
                </a:solidFill>
              </a:rPr>
              <a:t>Perché? </a:t>
            </a:r>
            <a:endParaRPr lang="it-IT" noProof="0" dirty="0"/>
          </a:p>
          <a:p>
            <a:pPr marL="628650" lvl="1" indent="-171450" algn="l" rtl="0">
              <a:lnSpc>
                <a:spcPct val="100000"/>
              </a:lnSpc>
              <a:spcBef>
                <a:spcPts val="0"/>
              </a:spcBef>
              <a:spcAft>
                <a:spcPts val="0"/>
              </a:spcAft>
              <a:buClr>
                <a:schemeClr val="dk1"/>
              </a:buClr>
              <a:buSzPts val="1100"/>
              <a:buFont typeface="Calibri"/>
              <a:buChar char="•"/>
            </a:pPr>
            <a:r>
              <a:rPr lang="it-IT" i="0" noProof="0" dirty="0">
                <a:solidFill>
                  <a:srgbClr val="404040"/>
                </a:solidFill>
              </a:rPr>
              <a:t>Le e gli insegnanti restano passivamente in attesa di cambiamenti sistemici (ad esempio, nuovi programmi di studio).</a:t>
            </a:r>
            <a:endParaRPr lang="it-IT" noProof="0" dirty="0"/>
          </a:p>
          <a:p>
            <a:pPr marL="628650" lvl="1" indent="-171450" algn="l" rtl="0">
              <a:lnSpc>
                <a:spcPct val="100000"/>
              </a:lnSpc>
              <a:spcBef>
                <a:spcPts val="0"/>
              </a:spcBef>
              <a:spcAft>
                <a:spcPts val="0"/>
              </a:spcAft>
              <a:buClr>
                <a:schemeClr val="dk1"/>
              </a:buClr>
              <a:buSzPts val="1100"/>
              <a:buFont typeface="Calibri"/>
              <a:buChar char="•"/>
            </a:pPr>
            <a:r>
              <a:rPr lang="it-IT" i="0" noProof="0" dirty="0">
                <a:solidFill>
                  <a:srgbClr val="404040"/>
                </a:solidFill>
              </a:rPr>
              <a:t>Passi piccoli e realizzabili creano slancio.</a:t>
            </a:r>
          </a:p>
          <a:p>
            <a:pPr marL="457200" lvl="1" indent="0" algn="l" rtl="0">
              <a:lnSpc>
                <a:spcPct val="100000"/>
              </a:lnSpc>
              <a:spcBef>
                <a:spcPts val="0"/>
              </a:spcBef>
              <a:spcAft>
                <a:spcPts val="0"/>
              </a:spcAft>
              <a:buClr>
                <a:schemeClr val="dk1"/>
              </a:buClr>
              <a:buSzPts val="1100"/>
              <a:buFont typeface="Calibri"/>
              <a:buNone/>
            </a:pPr>
            <a:endParaRPr lang="it-IT" b="1" i="0" noProof="0" dirty="0"/>
          </a:p>
          <a:p>
            <a:pPr marL="0" lvl="0" indent="0" algn="l" rtl="0">
              <a:lnSpc>
                <a:spcPct val="100000"/>
              </a:lnSpc>
              <a:spcBef>
                <a:spcPts val="2000"/>
              </a:spcBef>
              <a:spcAft>
                <a:spcPts val="0"/>
              </a:spcAft>
              <a:buClr>
                <a:schemeClr val="dk1"/>
              </a:buClr>
              <a:buSzPts val="1100"/>
              <a:buFont typeface="Arial"/>
              <a:buNone/>
            </a:pPr>
            <a:r>
              <a:rPr lang="it-IT" b="1" noProof="0" dirty="0"/>
              <a:t>5 - Risultati misurabili: </a:t>
            </a:r>
            <a:r>
              <a:rPr lang="it-IT" b="0" noProof="0" dirty="0"/>
              <a:t>è necessario definire </a:t>
            </a:r>
            <a:r>
              <a:rPr lang="it-IT" b="1" i="0" noProof="0" dirty="0">
                <a:solidFill>
                  <a:srgbClr val="404040"/>
                </a:solidFill>
              </a:rPr>
              <a:t>metriche di successo concrete </a:t>
            </a:r>
            <a:r>
              <a:rPr lang="it-IT" i="0" noProof="0" dirty="0">
                <a:solidFill>
                  <a:srgbClr val="404040"/>
                </a:solidFill>
              </a:rPr>
              <a:t>prima dell'implementazione.</a:t>
            </a:r>
          </a:p>
          <a:p>
            <a:pPr marL="0" lvl="0" indent="0" algn="l" rtl="0">
              <a:lnSpc>
                <a:spcPct val="100000"/>
              </a:lnSpc>
              <a:spcBef>
                <a:spcPts val="2000"/>
              </a:spcBef>
              <a:spcAft>
                <a:spcPts val="0"/>
              </a:spcAft>
              <a:buClr>
                <a:schemeClr val="dk1"/>
              </a:buClr>
              <a:buSzPts val="1100"/>
              <a:buFont typeface="Arial"/>
              <a:buNone/>
            </a:pPr>
            <a:endParaRPr lang="it-IT" noProof="0" dirty="0"/>
          </a:p>
          <a:p>
            <a:pPr marL="0" lvl="0" indent="0" algn="l" rtl="0">
              <a:lnSpc>
                <a:spcPct val="100000"/>
              </a:lnSpc>
              <a:spcBef>
                <a:spcPts val="2000"/>
              </a:spcBef>
              <a:spcAft>
                <a:spcPts val="0"/>
              </a:spcAft>
              <a:buClr>
                <a:schemeClr val="dk1"/>
              </a:buClr>
              <a:buSzPts val="1100"/>
              <a:buFont typeface="Arial"/>
              <a:buNone/>
            </a:pPr>
            <a:r>
              <a:rPr lang="it-IT" i="1" noProof="0" dirty="0">
                <a:solidFill>
                  <a:srgbClr val="404040"/>
                </a:solidFill>
              </a:rPr>
              <a:t>Perché?</a:t>
            </a:r>
            <a:endParaRPr lang="it-IT" noProof="0" dirty="0"/>
          </a:p>
          <a:p>
            <a:pPr marL="628650" lvl="1" indent="-171450" algn="l" rtl="0">
              <a:lnSpc>
                <a:spcPct val="100000"/>
              </a:lnSpc>
              <a:spcBef>
                <a:spcPts val="0"/>
              </a:spcBef>
              <a:spcAft>
                <a:spcPts val="0"/>
              </a:spcAft>
              <a:buClr>
                <a:schemeClr val="dk1"/>
              </a:buClr>
              <a:buSzPts val="1100"/>
              <a:buFont typeface="Calibri"/>
              <a:buChar char="•"/>
            </a:pPr>
            <a:r>
              <a:rPr lang="it-IT" i="0" noProof="0" dirty="0">
                <a:solidFill>
                  <a:srgbClr val="404040"/>
                </a:solidFill>
              </a:rPr>
              <a:t>Permette di evitare affermazioni vaghe come «la classe si è divertita».</a:t>
            </a:r>
          </a:p>
          <a:p>
            <a:pPr marL="628650" lvl="1" indent="-171450" algn="l" rtl="0">
              <a:lnSpc>
                <a:spcPct val="100000"/>
              </a:lnSpc>
              <a:spcBef>
                <a:spcPts val="0"/>
              </a:spcBef>
              <a:spcAft>
                <a:spcPts val="0"/>
              </a:spcAft>
              <a:buClr>
                <a:schemeClr val="dk1"/>
              </a:buClr>
              <a:buSzPts val="1100"/>
              <a:buFont typeface="Calibri"/>
              <a:buChar char="•"/>
            </a:pPr>
            <a:r>
              <a:rPr lang="it-IT" i="0" noProof="0" dirty="0">
                <a:solidFill>
                  <a:srgbClr val="404040"/>
                </a:solidFill>
              </a:rPr>
              <a:t>Fornisce le prove per scalare le strategie efficaci.</a:t>
            </a:r>
            <a:endParaRPr lang="it-IT" noProof="0" dirty="0"/>
          </a:p>
        </p:txBody>
      </p:sp>
      <p:sp>
        <p:nvSpPr>
          <p:cNvPr id="167" name="Google Shape;167;g343c85d3a64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1" indent="0" algn="l" rtl="0">
              <a:lnSpc>
                <a:spcPct val="100000"/>
              </a:lnSpc>
              <a:spcBef>
                <a:spcPts val="1000"/>
              </a:spcBef>
              <a:spcAft>
                <a:spcPts val="0"/>
              </a:spcAft>
              <a:buClr>
                <a:schemeClr val="dk1"/>
              </a:buClr>
              <a:buSzPts val="1100"/>
              <a:buFont typeface="Arial"/>
              <a:buNone/>
            </a:pPr>
            <a:r>
              <a:rPr lang="it-IT" i="1" noProof="0" dirty="0">
                <a:solidFill>
                  <a:srgbClr val="404040"/>
                </a:solidFill>
              </a:rPr>
              <a:t>Questa diapositiva e la successiva consentono di partire da una sfida (il disimpegno delle ragazze durante le sfide di programmazione) e di esplorare le diverse strategie possibili per affrontarla. </a:t>
            </a:r>
          </a:p>
          <a:p>
            <a:pPr marL="457200" lvl="1" indent="0" algn="l" rtl="0">
              <a:lnSpc>
                <a:spcPct val="100000"/>
              </a:lnSpc>
              <a:spcBef>
                <a:spcPts val="1000"/>
              </a:spcBef>
              <a:spcAft>
                <a:spcPts val="0"/>
              </a:spcAft>
              <a:buClr>
                <a:schemeClr val="dk1"/>
              </a:buClr>
              <a:buSzPts val="1100"/>
              <a:buFont typeface="Arial"/>
              <a:buNone/>
            </a:pPr>
            <a:endParaRPr lang="it-IT" i="0" noProof="0" dirty="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it-IT" b="1" i="0" noProof="0" dirty="0">
                <a:solidFill>
                  <a:srgbClr val="404040"/>
                </a:solidFill>
              </a:rPr>
              <a:t>Strategia 1 - A</a:t>
            </a:r>
            <a:r>
              <a:rPr lang="it-IT" b="1" noProof="0" dirty="0"/>
              <a:t>pprendimento basato su progetti (PBL) con scenari di vita reale: </a:t>
            </a:r>
            <a:r>
              <a:rPr lang="it-IT" i="0" noProof="0" dirty="0">
                <a:solidFill>
                  <a:srgbClr val="404040"/>
                </a:solidFill>
              </a:rPr>
              <a:t>le e gli studenti collaborano per risolvere </a:t>
            </a:r>
            <a:r>
              <a:rPr lang="it-IT" b="1" i="0" noProof="0" dirty="0">
                <a:solidFill>
                  <a:srgbClr val="404040"/>
                </a:solidFill>
              </a:rPr>
              <a:t>problemi del mondo reale </a:t>
            </a:r>
            <a:r>
              <a:rPr lang="it-IT" i="0" noProof="0" dirty="0">
                <a:solidFill>
                  <a:srgbClr val="404040"/>
                </a:solidFill>
              </a:rPr>
              <a:t>(es. progettazione di un'applicazione sanitaria per le cliniche rurali, creazione di un tracker di sostenibilità).</a:t>
            </a:r>
          </a:p>
          <a:p>
            <a:pPr marL="0" lvl="1" indent="0" algn="l" rtl="0">
              <a:lnSpc>
                <a:spcPct val="100000"/>
              </a:lnSpc>
              <a:spcBef>
                <a:spcPts val="2000"/>
              </a:spcBef>
              <a:spcAft>
                <a:spcPts val="0"/>
              </a:spcAft>
              <a:buClr>
                <a:schemeClr val="dk1"/>
              </a:buClr>
              <a:buSzPts val="1100"/>
              <a:buFont typeface="Arial"/>
              <a:buNone/>
            </a:pPr>
            <a:endParaRPr lang="it-IT" b="1" i="0" noProof="0" dirty="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it-IT" b="1" i="0" noProof="0" dirty="0">
                <a:solidFill>
                  <a:srgbClr val="404040"/>
                </a:solidFill>
              </a:rPr>
              <a:t>Come affronta l'inclusione</a:t>
            </a:r>
            <a:endParaRPr lang="it-IT" b="1" noProof="0" dirty="0">
              <a:solidFill>
                <a:srgbClr val="404040"/>
              </a:solidFill>
            </a:endParaRPr>
          </a:p>
          <a:p>
            <a:pPr marL="0" lvl="0" indent="0" algn="l" rtl="0">
              <a:lnSpc>
                <a:spcPct val="100000"/>
              </a:lnSpc>
              <a:spcBef>
                <a:spcPts val="2000"/>
              </a:spcBef>
              <a:spcAft>
                <a:spcPts val="0"/>
              </a:spcAft>
              <a:buNone/>
            </a:pPr>
            <a:r>
              <a:rPr lang="it-IT" noProof="0" dirty="0"/>
              <a:t>Le attività di programmazione tradizionali (es. lo sviluppo di giochi) spesso si allineano con interessi stereotipati "maschili", allontanando altri tipi di persone. Il PBL utilizza </a:t>
            </a:r>
            <a:r>
              <a:rPr lang="it-IT" b="1" noProof="0" dirty="0"/>
              <a:t>problemi del mondo reale </a:t>
            </a:r>
            <a:r>
              <a:rPr lang="it-IT" noProof="0" dirty="0"/>
              <a:t>per soddisfare i diversi interessi. I progetti radicati in esigenze reali (es. strumenti per l'accessibilità) usano la tecnologia come </a:t>
            </a:r>
            <a:r>
              <a:rPr lang="it-IT" b="1" noProof="0" dirty="0"/>
              <a:t>strumento di equità, e non solo di competizione</a:t>
            </a:r>
            <a:r>
              <a:rPr lang="it-IT" noProof="0" dirty="0"/>
              <a:t>. </a:t>
            </a:r>
            <a:r>
              <a:rPr lang="it-IT" i="0" u="none" strike="noStrike" cap="none" noProof="0" dirty="0">
                <a:solidFill>
                  <a:srgbClr val="000000"/>
                </a:solidFill>
              </a:rPr>
              <a:t>È possibile assegnare i ruoli in base ai punti di forza individuali (ad esempio, </a:t>
            </a:r>
            <a:r>
              <a:rPr lang="it-IT" i="1" u="none" strike="noStrike" cap="none" noProof="0" dirty="0">
                <a:solidFill>
                  <a:srgbClr val="000000"/>
                </a:solidFill>
              </a:rPr>
              <a:t>designer</a:t>
            </a:r>
            <a:r>
              <a:rPr lang="it-IT" i="0" u="none" strike="noStrike" cap="none" noProof="0" dirty="0">
                <a:solidFill>
                  <a:srgbClr val="000000"/>
                </a:solidFill>
              </a:rPr>
              <a:t> dell'interfaccia utente, </a:t>
            </a:r>
            <a:r>
              <a:rPr lang="it-IT" i="1" u="none" strike="noStrike" cap="none" noProof="0" dirty="0">
                <a:solidFill>
                  <a:srgbClr val="000000"/>
                </a:solidFill>
              </a:rPr>
              <a:t>responsabile</a:t>
            </a:r>
            <a:r>
              <a:rPr lang="it-IT" i="0" u="none" strike="noStrike" cap="none" noProof="0" dirty="0">
                <a:solidFill>
                  <a:srgbClr val="000000"/>
                </a:solidFill>
              </a:rPr>
              <a:t> della ricerca dei dati), in modo che tutti i contributi siano valorizzati al meglio.</a:t>
            </a:r>
          </a:p>
          <a:p>
            <a:pPr marL="0" lvl="0" indent="0" algn="l" rtl="0">
              <a:lnSpc>
                <a:spcPct val="100000"/>
              </a:lnSpc>
              <a:spcBef>
                <a:spcPts val="2000"/>
              </a:spcBef>
              <a:spcAft>
                <a:spcPts val="0"/>
              </a:spcAft>
              <a:buNone/>
            </a:pPr>
            <a:endParaRPr lang="it-IT" b="1" i="0" u="none" strike="noStrike" cap="none" noProof="0" dirty="0">
              <a:solidFill>
                <a:srgbClr val="000000"/>
              </a:solidFill>
            </a:endParaRPr>
          </a:p>
          <a:p>
            <a:pPr marL="0" lvl="0" indent="0" algn="l" rtl="0">
              <a:lnSpc>
                <a:spcPct val="100000"/>
              </a:lnSpc>
              <a:spcBef>
                <a:spcPts val="2000"/>
              </a:spcBef>
              <a:spcAft>
                <a:spcPts val="0"/>
              </a:spcAft>
              <a:buNone/>
            </a:pPr>
            <a:r>
              <a:rPr lang="it-IT" b="1" i="0" noProof="0" dirty="0">
                <a:solidFill>
                  <a:srgbClr val="404040"/>
                </a:solidFill>
              </a:rPr>
              <a:t>Risultati misurabili</a:t>
            </a:r>
            <a:endParaRPr lang="it-IT" noProof="0" dirty="0"/>
          </a:p>
          <a:p>
            <a:pPr marL="628650" lvl="1" indent="-177800" algn="l" rtl="0">
              <a:lnSpc>
                <a:spcPct val="100000"/>
              </a:lnSpc>
              <a:spcBef>
                <a:spcPts val="0"/>
              </a:spcBef>
              <a:spcAft>
                <a:spcPts val="0"/>
              </a:spcAft>
              <a:buClr>
                <a:schemeClr val="dk1"/>
              </a:buClr>
              <a:buSzPts val="1200"/>
              <a:buFont typeface="Arial"/>
              <a:buChar char="•"/>
            </a:pPr>
            <a:r>
              <a:rPr lang="it-IT" b="1" noProof="0" dirty="0"/>
              <a:t>Livello di partecipazione: </a:t>
            </a:r>
            <a:r>
              <a:rPr lang="it-IT" i="0" u="none" strike="noStrike" cap="none" noProof="0" dirty="0">
                <a:solidFill>
                  <a:srgbClr val="000000"/>
                </a:solidFill>
              </a:rPr>
              <a:t>è possibile confrontare i tassi di partecipazione per sesso e provenienza nei laboratori PBL rispetto a quelli tradizionali.</a:t>
            </a:r>
            <a:endParaRPr lang="it-IT" noProof="0" dirty="0"/>
          </a:p>
          <a:p>
            <a:pPr marL="628650" lvl="1" indent="-177800" algn="l" rtl="0">
              <a:lnSpc>
                <a:spcPct val="100000"/>
              </a:lnSpc>
              <a:spcBef>
                <a:spcPts val="0"/>
              </a:spcBef>
              <a:spcAft>
                <a:spcPts val="0"/>
              </a:spcAft>
              <a:buClr>
                <a:schemeClr val="dk1"/>
              </a:buClr>
              <a:buSzPts val="1200"/>
              <a:buFont typeface="Arial"/>
              <a:buChar char="•"/>
            </a:pPr>
            <a:r>
              <a:rPr lang="it-IT" b="1" i="0" u="none" strike="noStrike" cap="none" noProof="0" dirty="0">
                <a:solidFill>
                  <a:srgbClr val="000000"/>
                </a:solidFill>
              </a:rPr>
              <a:t>Autovalutazione della classe: </a:t>
            </a:r>
            <a:r>
              <a:rPr lang="it-IT" i="0" u="none" strike="noStrike" cap="none" noProof="0" dirty="0">
                <a:solidFill>
                  <a:srgbClr val="000000"/>
                </a:solidFill>
              </a:rPr>
              <a:t>sondaggi </a:t>
            </a:r>
            <a:r>
              <a:rPr lang="it-IT" i="0" u="none" strike="noStrike" cap="none" noProof="0" dirty="0" err="1">
                <a:solidFill>
                  <a:srgbClr val="000000"/>
                </a:solidFill>
              </a:rPr>
              <a:t>pre</a:t>
            </a:r>
            <a:r>
              <a:rPr lang="it-IT" i="0" u="none" strike="noStrike" cap="none" noProof="0" dirty="0">
                <a:solidFill>
                  <a:srgbClr val="000000"/>
                </a:solidFill>
              </a:rPr>
              <a:t>/post sull'uso della programmazione per risolvere i problemi.</a:t>
            </a:r>
            <a:endParaRPr lang="it-IT" noProof="0" dirty="0"/>
          </a:p>
          <a:p>
            <a:pPr marL="628650" lvl="1" indent="-177800" algn="l" rtl="0">
              <a:lnSpc>
                <a:spcPct val="100000"/>
              </a:lnSpc>
              <a:spcBef>
                <a:spcPts val="0"/>
              </a:spcBef>
              <a:spcAft>
                <a:spcPts val="0"/>
              </a:spcAft>
              <a:buClr>
                <a:schemeClr val="dk1"/>
              </a:buClr>
              <a:buSzPts val="1200"/>
              <a:buFont typeface="Arial"/>
              <a:buChar char="•"/>
            </a:pPr>
            <a:r>
              <a:rPr lang="it-IT" b="1" noProof="0" dirty="0"/>
              <a:t>Conteggio delle varianti di soluzione generate dalla classe</a:t>
            </a:r>
            <a:r>
              <a:rPr lang="it-IT" noProof="0" dirty="0"/>
              <a:t>: è possibile tracciare il numero di approcci unici al problema (ad esempio, 5 diverse app per una sfida sanitaria).</a:t>
            </a:r>
          </a:p>
          <a:p>
            <a:pPr marL="450850" lvl="1" indent="0" algn="l" rtl="0">
              <a:lnSpc>
                <a:spcPct val="100000"/>
              </a:lnSpc>
              <a:spcBef>
                <a:spcPts val="0"/>
              </a:spcBef>
              <a:spcAft>
                <a:spcPts val="0"/>
              </a:spcAft>
              <a:buClr>
                <a:schemeClr val="dk1"/>
              </a:buClr>
              <a:buSzPts val="1200"/>
              <a:buFont typeface="Arial"/>
              <a:buNone/>
            </a:pPr>
            <a:endParaRPr lang="it-IT" b="1" i="0" noProof="0" dirty="0">
              <a:solidFill>
                <a:srgbClr val="404040"/>
              </a:solidFill>
            </a:endParaRPr>
          </a:p>
          <a:p>
            <a:pPr marL="450850" lvl="1" indent="0" algn="l" rtl="0">
              <a:lnSpc>
                <a:spcPct val="100000"/>
              </a:lnSpc>
              <a:spcBef>
                <a:spcPts val="0"/>
              </a:spcBef>
              <a:spcAft>
                <a:spcPts val="0"/>
              </a:spcAft>
              <a:buClr>
                <a:schemeClr val="dk1"/>
              </a:buClr>
              <a:buSzPts val="1200"/>
              <a:buFont typeface="Arial"/>
              <a:buNone/>
            </a:pPr>
            <a:r>
              <a:rPr lang="it-IT" b="1" i="0" noProof="0" dirty="0">
                <a:solidFill>
                  <a:srgbClr val="404040"/>
                </a:solidFill>
              </a:rPr>
              <a:t>Suggerimenti per l'implementazione</a:t>
            </a:r>
            <a:endParaRPr lang="it-IT" noProof="0" dirty="0"/>
          </a:p>
          <a:p>
            <a:pPr marL="628650" lvl="1" indent="-177800" algn="l" rtl="0">
              <a:lnSpc>
                <a:spcPct val="100000"/>
              </a:lnSpc>
              <a:spcBef>
                <a:spcPts val="0"/>
              </a:spcBef>
              <a:spcAft>
                <a:spcPts val="0"/>
              </a:spcAft>
              <a:buClr>
                <a:schemeClr val="dk1"/>
              </a:buClr>
              <a:buSzPts val="1200"/>
              <a:buFont typeface="Calibri"/>
              <a:buChar char="•"/>
            </a:pPr>
            <a:r>
              <a:rPr lang="it-IT" i="1" noProof="0" dirty="0"/>
              <a:t>Scegli temi rilevanti</a:t>
            </a:r>
            <a:r>
              <a:rPr lang="it-IT" noProof="0" dirty="0"/>
              <a:t>: intervistate gli studenti sui problemi che li interessano.</a:t>
            </a:r>
          </a:p>
          <a:p>
            <a:pPr marL="628650" lvl="1" indent="-177800" algn="l" rtl="0">
              <a:lnSpc>
                <a:spcPct val="100000"/>
              </a:lnSpc>
              <a:spcBef>
                <a:spcPts val="0"/>
              </a:spcBef>
              <a:spcAft>
                <a:spcPts val="0"/>
              </a:spcAft>
              <a:buClr>
                <a:schemeClr val="dk1"/>
              </a:buClr>
              <a:buSzPts val="1200"/>
              <a:buFont typeface="Calibri"/>
              <a:buChar char="•"/>
            </a:pPr>
            <a:r>
              <a:rPr lang="it-IT" noProof="0" dirty="0"/>
              <a:t>Fornisci esempi e modelli per le persone meno esperte.</a:t>
            </a:r>
          </a:p>
          <a:p>
            <a:pPr marL="628650" lvl="1" indent="-177800" algn="l" rtl="0">
              <a:lnSpc>
                <a:spcPct val="100000"/>
              </a:lnSpc>
              <a:spcBef>
                <a:spcPts val="0"/>
              </a:spcBef>
              <a:spcAft>
                <a:spcPts val="0"/>
              </a:spcAft>
              <a:buClr>
                <a:schemeClr val="dk1"/>
              </a:buClr>
              <a:buSzPts val="1200"/>
              <a:buFont typeface="Calibri"/>
              <a:buChar char="•"/>
            </a:pPr>
            <a:r>
              <a:rPr lang="it-IT" i="1" noProof="0" dirty="0"/>
              <a:t>Presenta modelli di ruolo variegati.</a:t>
            </a:r>
          </a:p>
          <a:p>
            <a:pPr marL="628650" lvl="1" indent="-177800" algn="l" rtl="0">
              <a:lnSpc>
                <a:spcPct val="100000"/>
              </a:lnSpc>
              <a:spcBef>
                <a:spcPts val="0"/>
              </a:spcBef>
              <a:spcAft>
                <a:spcPts val="0"/>
              </a:spcAft>
              <a:buClr>
                <a:schemeClr val="dk1"/>
              </a:buClr>
              <a:buSzPts val="1200"/>
              <a:buFont typeface="Calibri"/>
              <a:buChar char="•"/>
            </a:pPr>
            <a:endParaRPr lang="it-IT" b="1" i="1" noProof="0" dirty="0">
              <a:solidFill>
                <a:srgbClr val="404040"/>
              </a:solidFill>
            </a:endParaRPr>
          </a:p>
          <a:p>
            <a:pPr marL="628650" lvl="1" indent="-177800" algn="l" rtl="0">
              <a:lnSpc>
                <a:spcPct val="100000"/>
              </a:lnSpc>
              <a:spcBef>
                <a:spcPts val="0"/>
              </a:spcBef>
              <a:spcAft>
                <a:spcPts val="0"/>
              </a:spcAft>
              <a:buClr>
                <a:schemeClr val="dk1"/>
              </a:buClr>
              <a:buSzPts val="1200"/>
              <a:buFont typeface="Calibri"/>
              <a:buChar char="•"/>
            </a:pPr>
            <a:endParaRPr lang="it-IT" b="1" i="0" noProof="0" dirty="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it-IT" b="1" i="0" noProof="0" dirty="0">
                <a:solidFill>
                  <a:srgbClr val="404040"/>
                </a:solidFill>
              </a:rPr>
              <a:t>Strategia 2 - Programmazione a coppie di genere misto con rotazione dei ruoli: </a:t>
            </a:r>
            <a:r>
              <a:rPr lang="it-IT" i="0" noProof="0" dirty="0">
                <a:solidFill>
                  <a:srgbClr val="404040"/>
                </a:solidFill>
              </a:rPr>
              <a:t>approccio di programmazione collaborativa in cui due discenti (di generi diversi per creare equilibrio) lavorano insieme e alternano i ruoli di </a:t>
            </a:r>
            <a:r>
              <a:rPr lang="it-IT" i="1" noProof="0" dirty="0">
                <a:solidFill>
                  <a:srgbClr val="404040"/>
                </a:solidFill>
              </a:rPr>
              <a:t>responsabile</a:t>
            </a:r>
            <a:r>
              <a:rPr lang="it-IT" i="0" noProof="0" dirty="0">
                <a:solidFill>
                  <a:srgbClr val="404040"/>
                </a:solidFill>
              </a:rPr>
              <a:t> (scrive il codice) e </a:t>
            </a:r>
            <a:r>
              <a:rPr lang="it-IT" i="1" noProof="0" dirty="0">
                <a:solidFill>
                  <a:srgbClr val="404040"/>
                </a:solidFill>
              </a:rPr>
              <a:t>utente</a:t>
            </a:r>
            <a:r>
              <a:rPr lang="it-IT" i="0" noProof="0" dirty="0">
                <a:solidFill>
                  <a:srgbClr val="404040"/>
                </a:solidFill>
              </a:rPr>
              <a:t> (revisiona e guida).</a:t>
            </a:r>
          </a:p>
          <a:p>
            <a:pPr marL="0" lvl="1" indent="0" algn="l" rtl="0">
              <a:lnSpc>
                <a:spcPct val="100000"/>
              </a:lnSpc>
              <a:spcBef>
                <a:spcPts val="2000"/>
              </a:spcBef>
              <a:spcAft>
                <a:spcPts val="0"/>
              </a:spcAft>
              <a:buClr>
                <a:schemeClr val="dk1"/>
              </a:buClr>
              <a:buSzPts val="1100"/>
              <a:buFont typeface="Arial"/>
              <a:buNone/>
            </a:pPr>
            <a:endParaRPr lang="it-IT" b="1" i="0" noProof="0" dirty="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it-IT" b="1" i="0" noProof="0" dirty="0">
                <a:solidFill>
                  <a:srgbClr val="404040"/>
                </a:solidFill>
              </a:rPr>
              <a:t>- Come affronta l'inclusione</a:t>
            </a:r>
            <a:endParaRPr lang="it-IT" noProof="0" dirty="0"/>
          </a:p>
          <a:p>
            <a:pPr marL="0" lvl="1" indent="0" algn="l" rtl="0">
              <a:lnSpc>
                <a:spcPct val="100000"/>
              </a:lnSpc>
              <a:spcBef>
                <a:spcPts val="2000"/>
              </a:spcBef>
              <a:spcAft>
                <a:spcPts val="0"/>
              </a:spcAft>
              <a:buClr>
                <a:schemeClr val="dk1"/>
              </a:buClr>
              <a:buSzPts val="1100"/>
              <a:buFont typeface="Arial"/>
              <a:buNone/>
            </a:pPr>
            <a:r>
              <a:rPr lang="it-IT" noProof="0" dirty="0"/>
              <a:t>Gli stereotipi di genere (ad esempio, "i ragazzi sono più bravi a programmare") possono minare la fiducia dei gruppi emarginati. </a:t>
            </a:r>
            <a:r>
              <a:rPr lang="it-IT" b="0" noProof="0" dirty="0"/>
              <a:t>Le</a:t>
            </a:r>
            <a:r>
              <a:rPr lang="it-IT" b="1" noProof="0" dirty="0"/>
              <a:t> coppie miste </a:t>
            </a:r>
            <a:r>
              <a:rPr lang="it-IT" noProof="0" dirty="0"/>
              <a:t>normalizzano la collaborazione e dimostrano che tutti i generi hanno le stesse capacità. </a:t>
            </a:r>
            <a:r>
              <a:rPr lang="it-IT" b="1" i="0" u="none" strike="noStrike" cap="none" noProof="0" dirty="0">
                <a:solidFill>
                  <a:srgbClr val="000000"/>
                </a:solidFill>
              </a:rPr>
              <a:t>La rotazione dei ruoli </a:t>
            </a:r>
            <a:r>
              <a:rPr lang="it-IT" i="0" u="none" strike="noStrike" cap="none" noProof="0" dirty="0">
                <a:solidFill>
                  <a:srgbClr val="000000"/>
                </a:solidFill>
              </a:rPr>
              <a:t>garantisce un contributo paritario.</a:t>
            </a:r>
          </a:p>
          <a:p>
            <a:pPr marL="0" lvl="1" indent="0" algn="l" rtl="0">
              <a:lnSpc>
                <a:spcPct val="100000"/>
              </a:lnSpc>
              <a:spcBef>
                <a:spcPts val="2000"/>
              </a:spcBef>
              <a:spcAft>
                <a:spcPts val="0"/>
              </a:spcAft>
              <a:buClr>
                <a:schemeClr val="dk1"/>
              </a:buClr>
              <a:buSzPts val="1100"/>
              <a:buFont typeface="Arial"/>
              <a:buNone/>
            </a:pPr>
            <a:endParaRPr lang="it-IT" b="1" i="0" u="none" strike="noStrike" cap="none" noProof="0" dirty="0">
              <a:solidFill>
                <a:srgbClr val="000000"/>
              </a:solidFill>
            </a:endParaRPr>
          </a:p>
          <a:p>
            <a:pPr marL="0" lvl="1" indent="0" algn="l" rtl="0">
              <a:lnSpc>
                <a:spcPct val="100000"/>
              </a:lnSpc>
              <a:spcBef>
                <a:spcPts val="2000"/>
              </a:spcBef>
              <a:spcAft>
                <a:spcPts val="0"/>
              </a:spcAft>
              <a:buClr>
                <a:schemeClr val="dk1"/>
              </a:buClr>
              <a:buSzPts val="1100"/>
              <a:buFont typeface="Arial"/>
              <a:buNone/>
            </a:pPr>
            <a:r>
              <a:rPr lang="it-IT" b="1" i="0" u="none" strike="noStrike" cap="none" noProof="0" dirty="0">
                <a:solidFill>
                  <a:srgbClr val="000000"/>
                </a:solidFill>
              </a:rPr>
              <a:t>- </a:t>
            </a:r>
            <a:r>
              <a:rPr lang="it-IT" b="1" i="0" noProof="0" dirty="0">
                <a:solidFill>
                  <a:srgbClr val="404040"/>
                </a:solidFill>
              </a:rPr>
              <a:t>Risultati misurabili</a:t>
            </a:r>
            <a:endParaRPr lang="it-IT" noProof="0" dirty="0"/>
          </a:p>
          <a:p>
            <a:pPr marL="628650" lvl="1" indent="-177800" algn="l" rtl="0">
              <a:lnSpc>
                <a:spcPct val="100000"/>
              </a:lnSpc>
              <a:spcBef>
                <a:spcPts val="0"/>
              </a:spcBef>
              <a:spcAft>
                <a:spcPts val="0"/>
              </a:spcAft>
              <a:buClr>
                <a:schemeClr val="dk1"/>
              </a:buClr>
              <a:buSzPts val="1200"/>
              <a:buFont typeface="Arial"/>
              <a:buChar char="•"/>
            </a:pPr>
            <a:r>
              <a:rPr lang="it-IT" b="1" noProof="0" dirty="0"/>
              <a:t>Tassi di completamento per genere: </a:t>
            </a:r>
            <a:r>
              <a:rPr lang="it-IT" i="0" u="none" strike="noStrike" cap="none" noProof="0" dirty="0">
                <a:solidFill>
                  <a:srgbClr val="000000"/>
                </a:solidFill>
              </a:rPr>
              <a:t>confronto della percentuale di compiti completati dalle coppie miste e dai gruppi mono-genere.</a:t>
            </a:r>
            <a:endParaRPr lang="it-IT" noProof="0" dirty="0"/>
          </a:p>
          <a:p>
            <a:pPr marL="628650" lvl="1" indent="-177800" algn="l" rtl="0">
              <a:lnSpc>
                <a:spcPct val="100000"/>
              </a:lnSpc>
              <a:spcBef>
                <a:spcPts val="0"/>
              </a:spcBef>
              <a:spcAft>
                <a:spcPts val="0"/>
              </a:spcAft>
              <a:buClr>
                <a:schemeClr val="dk1"/>
              </a:buClr>
              <a:buSzPts val="1200"/>
              <a:buFont typeface="Arial"/>
              <a:buChar char="•"/>
            </a:pPr>
            <a:r>
              <a:rPr lang="it-IT" b="1" i="0" u="none" strike="noStrike" cap="none" noProof="0" dirty="0">
                <a:solidFill>
                  <a:srgbClr val="000000"/>
                </a:solidFill>
              </a:rPr>
              <a:t>Bilancio della partecipazione: </a:t>
            </a:r>
            <a:r>
              <a:rPr lang="it-IT" i="0" u="none" strike="noStrike" cap="none" noProof="0" dirty="0">
                <a:solidFill>
                  <a:srgbClr val="000000"/>
                </a:solidFill>
              </a:rPr>
              <a:t>conteggio delle righe di codice/contributi per ruolo.</a:t>
            </a:r>
            <a:endParaRPr lang="it-IT" noProof="0" dirty="0"/>
          </a:p>
          <a:p>
            <a:pPr marL="628650" lvl="1" indent="-177800" algn="l" rtl="0">
              <a:lnSpc>
                <a:spcPct val="100000"/>
              </a:lnSpc>
              <a:spcBef>
                <a:spcPts val="0"/>
              </a:spcBef>
              <a:spcAft>
                <a:spcPts val="0"/>
              </a:spcAft>
              <a:buClr>
                <a:schemeClr val="dk1"/>
              </a:buClr>
              <a:buSzPts val="1200"/>
              <a:buFont typeface="Arial"/>
              <a:buChar char="•"/>
            </a:pPr>
            <a:r>
              <a:rPr lang="it-IT" b="1" i="0" u="none" strike="noStrike" cap="none" noProof="0" dirty="0">
                <a:solidFill>
                  <a:srgbClr val="000000"/>
                </a:solidFill>
              </a:rPr>
              <a:t>Indagini sulla fiducia: </a:t>
            </a:r>
            <a:r>
              <a:rPr lang="it-IT" i="0" u="none" strike="noStrike" cap="none" noProof="0" dirty="0">
                <a:solidFill>
                  <a:srgbClr val="000000"/>
                </a:solidFill>
              </a:rPr>
              <a:t>valutazioni </a:t>
            </a:r>
            <a:r>
              <a:rPr lang="it-IT" i="0" u="none" strike="noStrike" cap="none" noProof="0" dirty="0" err="1">
                <a:solidFill>
                  <a:srgbClr val="000000"/>
                </a:solidFill>
              </a:rPr>
              <a:t>pre</a:t>
            </a:r>
            <a:r>
              <a:rPr lang="it-IT" i="0" u="none" strike="noStrike" cap="none" noProof="0" dirty="0">
                <a:solidFill>
                  <a:srgbClr val="000000"/>
                </a:solidFill>
              </a:rPr>
              <a:t>/post attività.</a:t>
            </a:r>
          </a:p>
          <a:p>
            <a:pPr marL="450850" lvl="1" indent="0" algn="l" rtl="0">
              <a:lnSpc>
                <a:spcPct val="100000"/>
              </a:lnSpc>
              <a:spcBef>
                <a:spcPts val="0"/>
              </a:spcBef>
              <a:spcAft>
                <a:spcPts val="0"/>
              </a:spcAft>
              <a:buClr>
                <a:schemeClr val="dk1"/>
              </a:buClr>
              <a:buSzPts val="1200"/>
              <a:buFont typeface="Arial"/>
              <a:buNone/>
            </a:pPr>
            <a:endParaRPr lang="it-IT" b="1" i="0" noProof="0" dirty="0">
              <a:solidFill>
                <a:srgbClr val="404040"/>
              </a:solidFill>
            </a:endParaRPr>
          </a:p>
          <a:p>
            <a:pPr marL="457200" lvl="1" indent="0" algn="l" rtl="0">
              <a:lnSpc>
                <a:spcPct val="100000"/>
              </a:lnSpc>
              <a:spcBef>
                <a:spcPts val="2000"/>
              </a:spcBef>
              <a:spcAft>
                <a:spcPts val="0"/>
              </a:spcAft>
              <a:buClr>
                <a:schemeClr val="dk1"/>
              </a:buClr>
              <a:buSzPts val="1100"/>
              <a:buFont typeface="Arial"/>
              <a:buNone/>
            </a:pPr>
            <a:r>
              <a:rPr lang="it-IT" b="1" i="0" noProof="0" dirty="0">
                <a:solidFill>
                  <a:srgbClr val="404040"/>
                </a:solidFill>
              </a:rPr>
              <a:t>Suggerimenti per l'implementazione</a:t>
            </a:r>
            <a:endParaRPr lang="it-IT" noProof="0" dirty="0"/>
          </a:p>
          <a:p>
            <a:pPr marL="628650" lvl="1" indent="-177800" algn="l" rtl="0">
              <a:lnSpc>
                <a:spcPct val="100000"/>
              </a:lnSpc>
              <a:spcBef>
                <a:spcPts val="0"/>
              </a:spcBef>
              <a:spcAft>
                <a:spcPts val="0"/>
              </a:spcAft>
              <a:buClr>
                <a:schemeClr val="dk1"/>
              </a:buClr>
              <a:buSzPts val="1200"/>
              <a:buFont typeface="Calibri"/>
              <a:buChar char="•"/>
            </a:pPr>
            <a:r>
              <a:rPr lang="it-IT" i="1" u="none" strike="noStrike" cap="none" noProof="0" dirty="0">
                <a:solidFill>
                  <a:srgbClr val="000000"/>
                </a:solidFill>
              </a:rPr>
              <a:t>Forma le coppie in modo strategico</a:t>
            </a:r>
            <a:r>
              <a:rPr lang="it-IT" i="0" u="none" strike="noStrike" cap="none" noProof="0" dirty="0">
                <a:solidFill>
                  <a:srgbClr val="000000"/>
                </a:solidFill>
              </a:rPr>
              <a:t>: crea rapporti equilibrati tra tutti i gruppi.</a:t>
            </a:r>
            <a:endParaRPr lang="it-IT" noProof="0" dirty="0"/>
          </a:p>
          <a:p>
            <a:pPr marL="628650" lvl="1" indent="-177800" algn="l" rtl="0">
              <a:lnSpc>
                <a:spcPct val="100000"/>
              </a:lnSpc>
              <a:spcBef>
                <a:spcPts val="0"/>
              </a:spcBef>
              <a:spcAft>
                <a:spcPts val="0"/>
              </a:spcAft>
              <a:buClr>
                <a:schemeClr val="dk1"/>
              </a:buClr>
              <a:buSzPts val="1200"/>
              <a:buFont typeface="Calibri"/>
              <a:buChar char="•"/>
            </a:pPr>
            <a:r>
              <a:rPr lang="it-IT" i="1" u="none" strike="noStrike" cap="none" noProof="0" dirty="0">
                <a:solidFill>
                  <a:srgbClr val="000000"/>
                </a:solidFill>
              </a:rPr>
              <a:t>Promuovi la collaborazione: </a:t>
            </a:r>
            <a:r>
              <a:rPr lang="it-IT" i="0" u="none" strike="noStrike" cap="none" noProof="0" dirty="0">
                <a:solidFill>
                  <a:srgbClr val="000000"/>
                </a:solidFill>
              </a:rPr>
              <a:t>promuovi l'ascolto attivo e il feedback costruttivo (ad esempio: «mi piace come...», «Potremmo provare a»...).</a:t>
            </a:r>
            <a:endParaRPr lang="it-IT" noProof="0" dirty="0"/>
          </a:p>
          <a:p>
            <a:pPr marL="628650" lvl="1" indent="-177800" algn="l" rtl="0">
              <a:lnSpc>
                <a:spcPct val="100000"/>
              </a:lnSpc>
              <a:spcBef>
                <a:spcPts val="0"/>
              </a:spcBef>
              <a:spcAft>
                <a:spcPts val="0"/>
              </a:spcAft>
              <a:buClr>
                <a:schemeClr val="dk1"/>
              </a:buClr>
              <a:buSzPts val="1200"/>
              <a:buFont typeface="Calibri"/>
              <a:buChar char="•"/>
            </a:pPr>
            <a:r>
              <a:rPr lang="it-IT" i="1" u="none" strike="noStrike" cap="none" noProof="0" dirty="0">
                <a:solidFill>
                  <a:srgbClr val="000000"/>
                </a:solidFill>
              </a:rPr>
              <a:t>Affronta eventuali resistenze: </a:t>
            </a:r>
            <a:r>
              <a:rPr lang="it-IT" i="0" u="none" strike="noStrike" cap="none" noProof="0" dirty="0">
                <a:solidFill>
                  <a:srgbClr val="000000"/>
                </a:solidFill>
              </a:rPr>
              <a:t>alcune persone potrebbero opporre resistenza. Cerca di inquadrare questa caratteristica come un’abilità professionale, utilizzata nei luoghi di lavoro reali.</a:t>
            </a:r>
            <a:endParaRPr lang="it-IT" noProof="0" dirty="0"/>
          </a:p>
        </p:txBody>
      </p:sp>
      <p:sp>
        <p:nvSpPr>
          <p:cNvPr id="174" name="Google Shape;17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7"/>
        <p:cNvGrpSpPr/>
        <p:nvPr/>
      </p:nvGrpSpPr>
      <p:grpSpPr>
        <a:xfrm>
          <a:off x="0" y="0"/>
          <a:ext cx="0" cy="0"/>
          <a:chOff x="0" y="0"/>
          <a:chExt cx="0" cy="0"/>
        </a:xfrm>
      </p:grpSpPr>
      <p:sp>
        <p:nvSpPr>
          <p:cNvPr id="58" name="Google Shape;58;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 name="Google Shape;60;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67"/>
        <p:cNvGrpSpPr/>
        <p:nvPr/>
      </p:nvGrpSpPr>
      <p:grpSpPr>
        <a:xfrm>
          <a:off x="0" y="0"/>
          <a:ext cx="0" cy="0"/>
          <a:chOff x="0" y="0"/>
          <a:chExt cx="0" cy="0"/>
        </a:xfrm>
      </p:grpSpPr>
      <p:pic>
        <p:nvPicPr>
          <p:cNvPr id="68" name="Google Shape;68;g3556a82191b_1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69" name="Google Shape;69;g3556a82191b_1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0" name="Google Shape;70;g3556a82191b_1_5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71" name="Google Shape;71;g3556a82191b_1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72" name="Google Shape;72;g3556a82191b_1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g3556a82191b_1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74" name="Google Shape;74;g3556a82191b_1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5" name="Google Shape;75;g3556a82191b_1_51"/>
          <p:cNvPicPr preferRelativeResize="0"/>
          <p:nvPr/>
        </p:nvPicPr>
        <p:blipFill rotWithShape="1">
          <a:blip r:embed="rId4">
            <a:alphaModFix/>
          </a:blip>
          <a:srcRect/>
          <a:stretch/>
        </p:blipFill>
        <p:spPr>
          <a:xfrm>
            <a:off x="310896" y="331763"/>
            <a:ext cx="4020876"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76"/>
        <p:cNvGrpSpPr/>
        <p:nvPr/>
      </p:nvGrpSpPr>
      <p:grpSpPr>
        <a:xfrm>
          <a:off x="0" y="0"/>
          <a:ext cx="0" cy="0"/>
          <a:chOff x="0" y="0"/>
          <a:chExt cx="0" cy="0"/>
        </a:xfrm>
      </p:grpSpPr>
      <p:pic>
        <p:nvPicPr>
          <p:cNvPr id="77" name="Google Shape;77;g3556a82191b_1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78" name="Google Shape;78;g3556a82191b_1_60"/>
          <p:cNvPicPr preferRelativeResize="0"/>
          <p:nvPr/>
        </p:nvPicPr>
        <p:blipFill rotWithShape="1">
          <a:blip r:embed="rId3">
            <a:alphaModFix/>
          </a:blip>
          <a:srcRect/>
          <a:stretch/>
        </p:blipFill>
        <p:spPr>
          <a:xfrm>
            <a:off x="0" y="0"/>
            <a:ext cx="5135947" cy="6857999"/>
          </a:xfrm>
          <a:prstGeom prst="rect">
            <a:avLst/>
          </a:prstGeom>
          <a:noFill/>
          <a:ln>
            <a:noFill/>
          </a:ln>
        </p:spPr>
      </p:pic>
      <p:pic>
        <p:nvPicPr>
          <p:cNvPr id="79" name="Google Shape;79;g3556a82191b_1_60"/>
          <p:cNvPicPr preferRelativeResize="0"/>
          <p:nvPr/>
        </p:nvPicPr>
        <p:blipFill rotWithShape="1">
          <a:blip r:embed="rId4">
            <a:alphaModFix/>
          </a:blip>
          <a:srcRect/>
          <a:stretch/>
        </p:blipFill>
        <p:spPr>
          <a:xfrm>
            <a:off x="310896" y="331763"/>
            <a:ext cx="4020876" cy="1101324"/>
          </a:xfrm>
          <a:prstGeom prst="rect">
            <a:avLst/>
          </a:prstGeom>
          <a:noFill/>
          <a:ln>
            <a:noFill/>
          </a:ln>
        </p:spPr>
      </p:pic>
      <p:sp>
        <p:nvSpPr>
          <p:cNvPr id="80" name="Google Shape;80;g3556a82191b_1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1" name="Google Shape;81;g3556a82191b_1_60"/>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82" name="Google Shape;82;g3556a82191b_1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83" name="Google Shape;83;g3556a82191b_1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g3556a82191b_1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85" name="Google Shape;85;g3556a82191b_1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89"/>
        <p:cNvGrpSpPr/>
        <p:nvPr/>
      </p:nvGrpSpPr>
      <p:grpSpPr>
        <a:xfrm>
          <a:off x="0" y="0"/>
          <a:ext cx="0" cy="0"/>
          <a:chOff x="0" y="0"/>
          <a:chExt cx="0" cy="0"/>
        </a:xfrm>
      </p:grpSpPr>
      <p:sp>
        <p:nvSpPr>
          <p:cNvPr id="90" name="Google Shape;90;g35774147b8d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g35774147b8d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92"/>
        <p:cNvGrpSpPr/>
        <p:nvPr/>
      </p:nvGrpSpPr>
      <p:grpSpPr>
        <a:xfrm>
          <a:off x="0" y="0"/>
          <a:ext cx="0" cy="0"/>
          <a:chOff x="0" y="0"/>
          <a:chExt cx="0" cy="0"/>
        </a:xfrm>
      </p:grpSpPr>
      <p:sp>
        <p:nvSpPr>
          <p:cNvPr id="93" name="Google Shape;93;g35774147b8d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94" name="Google Shape;94;g35774147b8d_0_8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95" name="Google Shape;95;g35774147b8d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6" name="Google Shape;96;g35774147b8d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7" name="Google Shape;97;g35774147b8d_0_80"/>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98" name="Google Shape;98;g35774147b8d_0_80"/>
          <p:cNvGrpSpPr/>
          <p:nvPr/>
        </p:nvGrpSpPr>
        <p:grpSpPr>
          <a:xfrm>
            <a:off x="2179811" y="4729766"/>
            <a:ext cx="7832078" cy="1110328"/>
            <a:chOff x="2179603" y="4888792"/>
            <a:chExt cx="7798544" cy="1110328"/>
          </a:xfrm>
        </p:grpSpPr>
        <p:pic>
          <p:nvPicPr>
            <p:cNvPr id="99" name="Google Shape;99;g35774147b8d_0_80"/>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100" name="Google Shape;100;g35774147b8d_0_80"/>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101" name="Google Shape;101;g35774147b8d_0_80"/>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102" name="Google Shape;102;g35774147b8d_0_80"/>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103" name="Google Shape;103;g35774147b8d_0_80"/>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104" name="Google Shape;104;g35774147b8d_0_80"/>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105" name="Google Shape;105;g35774147b8d_0_80"/>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106" name="Google Shape;106;g35774147b8d_0_80"/>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107" name="Google Shape;107;g35774147b8d_0_80"/>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108" name="Google Shape;108;g35774147b8d_0_80"/>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alpha val="48630"/>
          </a:srgbClr>
        </a:solidFill>
        <a:effectLst/>
      </p:bgPr>
    </p:bg>
    <p:spTree>
      <p:nvGrpSpPr>
        <p:cNvPr id="1" name="Shape 61"/>
        <p:cNvGrpSpPr/>
        <p:nvPr/>
      </p:nvGrpSpPr>
      <p:grpSpPr>
        <a:xfrm>
          <a:off x="0" y="0"/>
          <a:ext cx="0" cy="0"/>
          <a:chOff x="0" y="0"/>
          <a:chExt cx="0" cy="0"/>
        </a:xfrm>
      </p:grpSpPr>
      <p:sp>
        <p:nvSpPr>
          <p:cNvPr id="62" name="Google Shape;62;g3556a82191b_1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3" name="Google Shape;63;g3556a82191b_1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g3556a82191b_1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5" name="Google Shape;65;g3556a82191b_1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6" name="Google Shape;66;g3556a82191b_1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86"/>
        <p:cNvGrpSpPr/>
        <p:nvPr/>
      </p:nvGrpSpPr>
      <p:grpSpPr>
        <a:xfrm>
          <a:off x="0" y="0"/>
          <a:ext cx="0" cy="0"/>
          <a:chOff x="0" y="0"/>
          <a:chExt cx="0" cy="0"/>
        </a:xfrm>
      </p:grpSpPr>
      <p:sp>
        <p:nvSpPr>
          <p:cNvPr id="87" name="Google Shape;87;g35774147b8d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88" name="Google Shape;88;g35774147b8d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hyperlink" Target="https://www.youtube.com/watch?v=U4IU-y9-J8Q" TargetMode="External"/><Relationship Id="rId3" Type="http://schemas.openxmlformats.org/officeDocument/2006/relationships/hyperlink" Target="https://www.andyhargreaves.com/uploads/5/2/9/2/5292616/seminar_series_274-april2018.pdf" TargetMode="External"/><Relationship Id="rId7" Type="http://schemas.openxmlformats.org/officeDocument/2006/relationships/hyperlink" Target="https://www.ucop.edu/local-human-resources/_files/performance-appraisal/How+to+write+SMART+Goals+v2.pdf"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hyperlink" Target="https://rb.gy/erhvry" TargetMode="External"/><Relationship Id="rId5" Type="http://schemas.openxmlformats.org/officeDocument/2006/relationships/hyperlink" Target="https://books.google.it/books?id=_KahDwAAQBAJ&amp;lpg=PP1&amp;pg=PP1#v=onepage&amp;q&amp;f=false" TargetMode="External"/><Relationship Id="rId4" Type="http://schemas.openxmlformats.org/officeDocument/2006/relationships/hyperlink" Target="https://www.clee.org/wp-content/uploads/2024/07/consultancy.pdf"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www.andyhargreaves.com/uploads/5/2/9/2/5292616/seminar_series_274-april2018.pdf"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https://doi.org/10.1016/j.tate.2007.01.004"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3556a82191b_1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it-IT" dirty="0"/>
              <a:t>WP3: Formazione del personale didattico per una didattica dell’informatica autentica e inclusiva in termini di genere</a:t>
            </a:r>
          </a:p>
        </p:txBody>
      </p:sp>
      <p:sp>
        <p:nvSpPr>
          <p:cNvPr id="114" name="Google Shape;114;g3556a82191b_1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Corso di formazione TINKER per l'istruzione primaria e secondaria</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7"/>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000"/>
              <a:buFont typeface="Arial"/>
              <a:buNone/>
            </a:pPr>
            <a:endParaRPr sz="2000" b="1" i="0" u="none" strike="noStrike" cap="none">
              <a:solidFill>
                <a:srgbClr val="1D1D1B"/>
              </a:solidFill>
              <a:latin typeface="Calibri"/>
              <a:ea typeface="Calibri"/>
              <a:cs typeface="Calibri"/>
              <a:sym typeface="Calibri"/>
            </a:endParaRPr>
          </a:p>
        </p:txBody>
      </p:sp>
      <p:sp>
        <p:nvSpPr>
          <p:cNvPr id="186" name="Google Shape;186;p7"/>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Dal problema alla soluzione: progettare interventi d'impatto</a:t>
            </a:r>
            <a:endParaRPr sz="2800" b="1">
              <a:solidFill>
                <a:srgbClr val="FFFFFF"/>
              </a:solidFill>
            </a:endParaRPr>
          </a:p>
        </p:txBody>
      </p:sp>
      <p:sp>
        <p:nvSpPr>
          <p:cNvPr id="187" name="Google Shape;187;p7"/>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Esempi di strategie di intervento</a:t>
            </a:r>
            <a:endParaRPr/>
          </a:p>
        </p:txBody>
      </p:sp>
      <p:graphicFrame>
        <p:nvGraphicFramePr>
          <p:cNvPr id="188" name="Google Shape;188;p7"/>
          <p:cNvGraphicFramePr/>
          <p:nvPr>
            <p:extLst>
              <p:ext uri="{D42A27DB-BD31-4B8C-83A1-F6EECF244321}">
                <p14:modId xmlns:p14="http://schemas.microsoft.com/office/powerpoint/2010/main" val="708190720"/>
              </p:ext>
            </p:extLst>
          </p:nvPr>
        </p:nvGraphicFramePr>
        <p:xfrm>
          <a:off x="261257" y="1684240"/>
          <a:ext cx="11659218" cy="5070604"/>
        </p:xfrm>
        <a:graphic>
          <a:graphicData uri="http://schemas.openxmlformats.org/drawingml/2006/table">
            <a:tbl>
              <a:tblPr firstRow="1" bandRow="1">
                <a:noFill/>
                <a:tableStyleId>{DDAF400C-53C5-452D-9C8D-CDF8B15540AE}</a:tableStyleId>
              </a:tblPr>
              <a:tblGrid>
                <a:gridCol w="1348814">
                  <a:extLst>
                    <a:ext uri="{9D8B030D-6E8A-4147-A177-3AD203B41FA5}">
                      <a16:colId xmlns:a16="http://schemas.microsoft.com/office/drawing/2014/main" val="20000"/>
                    </a:ext>
                  </a:extLst>
                </a:gridCol>
                <a:gridCol w="3510569">
                  <a:extLst>
                    <a:ext uri="{9D8B030D-6E8A-4147-A177-3AD203B41FA5}">
                      <a16:colId xmlns:a16="http://schemas.microsoft.com/office/drawing/2014/main" val="20001"/>
                    </a:ext>
                  </a:extLst>
                </a:gridCol>
                <a:gridCol w="4533275">
                  <a:extLst>
                    <a:ext uri="{9D8B030D-6E8A-4147-A177-3AD203B41FA5}">
                      <a16:colId xmlns:a16="http://schemas.microsoft.com/office/drawing/2014/main" val="20002"/>
                    </a:ext>
                  </a:extLst>
                </a:gridCol>
                <a:gridCol w="2266560">
                  <a:extLst>
                    <a:ext uri="{9D8B030D-6E8A-4147-A177-3AD203B41FA5}">
                      <a16:colId xmlns:a16="http://schemas.microsoft.com/office/drawing/2014/main" val="20003"/>
                    </a:ext>
                  </a:extLst>
                </a:gridCol>
              </a:tblGrid>
              <a:tr h="496341">
                <a:tc>
                  <a:txBody>
                    <a:bodyPr/>
                    <a:lstStyle/>
                    <a:p>
                      <a:pPr marL="0" marR="0" lvl="0" indent="0" algn="l" rtl="0">
                        <a:lnSpc>
                          <a:spcPct val="100000"/>
                        </a:lnSpc>
                        <a:spcBef>
                          <a:spcPts val="0"/>
                        </a:spcBef>
                        <a:spcAft>
                          <a:spcPts val="0"/>
                        </a:spcAft>
                        <a:buNone/>
                      </a:pPr>
                      <a:r>
                        <a:rPr lang="en-US" sz="1400" b="1" u="none" strike="noStrike" cap="none"/>
                        <a:t>Strategia</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Come affronta l'inclusione</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Risultati misurabili</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dirty="0" err="1"/>
                        <a:t>Suggerimenti</a:t>
                      </a:r>
                      <a:r>
                        <a:rPr lang="en-US" sz="1400" b="1" u="none" strike="noStrike" cap="none" dirty="0"/>
                        <a:t> per </a:t>
                      </a:r>
                      <a:r>
                        <a:rPr lang="en-US" sz="1400" b="1" u="none" strike="noStrike" cap="none" dirty="0" err="1"/>
                        <a:t>l'attuazione</a:t>
                      </a:r>
                      <a:endParaRPr sz="1400" b="1" u="none" strike="noStrike" cap="none" dirty="0"/>
                    </a:p>
                  </a:txBody>
                  <a:tcPr marL="91450" marR="91450" marT="45725" marB="45725"/>
                </a:tc>
                <a:extLst>
                  <a:ext uri="{0D108BD9-81ED-4DB2-BD59-A6C34878D82A}">
                    <a16:rowId xmlns:a16="http://schemas.microsoft.com/office/drawing/2014/main" val="10000"/>
                  </a:ext>
                </a:extLst>
              </a:tr>
              <a:tr h="2371627">
                <a:tc>
                  <a:txBody>
                    <a:bodyPr/>
                    <a:lstStyle/>
                    <a:p>
                      <a:pPr marL="0" marR="0" lvl="0" indent="0" algn="l" rtl="0">
                        <a:lnSpc>
                          <a:spcPct val="100000"/>
                        </a:lnSpc>
                        <a:spcBef>
                          <a:spcPts val="0"/>
                        </a:spcBef>
                        <a:spcAft>
                          <a:spcPts val="0"/>
                        </a:spcAft>
                        <a:buNone/>
                      </a:pPr>
                      <a:r>
                        <a:rPr lang="en-US" sz="1400" u="none" strike="noStrike" cap="none" dirty="0" err="1"/>
                        <a:t>Modifica</a:t>
                      </a:r>
                      <a:r>
                        <a:rPr lang="en-US" sz="1400" u="none" strike="noStrike" cap="none" dirty="0"/>
                        <a:t> </a:t>
                      </a:r>
                      <a:r>
                        <a:rPr lang="en-US" sz="1400" u="none" strike="noStrike" cap="none" dirty="0" err="1"/>
                        <a:t>delle</a:t>
                      </a:r>
                      <a:r>
                        <a:rPr lang="en-US" sz="1400" u="none" strike="noStrike" cap="none" dirty="0"/>
                        <a:t> </a:t>
                      </a:r>
                      <a:r>
                        <a:rPr lang="en-US" sz="1400" u="none" strike="noStrike" cap="none" dirty="0" err="1"/>
                        <a:t>valutazioni</a:t>
                      </a:r>
                      <a:endParaRPr sz="1400" u="none" strike="noStrike" cap="none"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dirty="0" err="1"/>
                        <a:t>Riduce</a:t>
                      </a:r>
                      <a:r>
                        <a:rPr lang="en-US" sz="1400" u="none" strike="noStrike" cap="none" dirty="0"/>
                        <a:t> </a:t>
                      </a:r>
                      <a:r>
                        <a:rPr lang="en-US" sz="1400" u="none" strike="noStrike" cap="none" dirty="0" err="1"/>
                        <a:t>i</a:t>
                      </a:r>
                      <a:r>
                        <a:rPr lang="en-US" sz="1400" u="none" strike="noStrike" cap="none" dirty="0"/>
                        <a:t> </a:t>
                      </a:r>
                      <a:r>
                        <a:rPr lang="en-US" sz="1400" b="1" u="none" strike="noStrike" cap="none" dirty="0" err="1"/>
                        <a:t>pregiudizi</a:t>
                      </a:r>
                      <a:r>
                        <a:rPr lang="en-US" sz="1400" b="1" u="none" strike="noStrike" cap="none" dirty="0"/>
                        <a:t> </a:t>
                      </a:r>
                      <a:r>
                        <a:rPr lang="en-US" sz="1400" b="1" u="none" strike="noStrike" cap="none" dirty="0" err="1"/>
                        <a:t>nei</a:t>
                      </a:r>
                      <a:r>
                        <a:rPr lang="en-US" sz="1400" b="1" u="none" strike="noStrike" cap="none" dirty="0"/>
                        <a:t> </a:t>
                      </a:r>
                      <a:r>
                        <a:rPr lang="en-US" sz="1400" b="1" u="none" strike="noStrike" cap="none" dirty="0" err="1"/>
                        <a:t>confronti</a:t>
                      </a:r>
                      <a:r>
                        <a:rPr lang="en-US" sz="1400" b="1" u="none" strike="noStrike" cap="none" dirty="0"/>
                        <a:t> </a:t>
                      </a:r>
                      <a:r>
                        <a:rPr lang="it-IT" sz="1400" b="1" u="none" strike="noStrike" cap="none" dirty="0"/>
                        <a:t>delle persone più riflessive.</a:t>
                      </a:r>
                      <a:endParaRPr sz="1400" b="1" u="none" strike="noStrike" cap="none" dirty="0"/>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dirty="0" err="1"/>
                        <a:t>Contrasta</a:t>
                      </a:r>
                      <a:r>
                        <a:rPr lang="en-US" sz="1400" u="none" strike="noStrike" cap="none" dirty="0"/>
                        <a:t> </a:t>
                      </a:r>
                      <a:r>
                        <a:rPr lang="en-US" sz="1400" u="none" strike="noStrike" cap="none" dirty="0" err="1"/>
                        <a:t>gli</a:t>
                      </a:r>
                      <a:r>
                        <a:rPr lang="en-US" sz="1400" u="none" strike="noStrike" cap="none" dirty="0"/>
                        <a:t> </a:t>
                      </a:r>
                      <a:r>
                        <a:rPr lang="en-US" sz="1400" u="none" strike="noStrike" cap="none" dirty="0" err="1"/>
                        <a:t>stereotipi</a:t>
                      </a:r>
                      <a:r>
                        <a:rPr lang="en-US" sz="1400" u="none" strike="noStrike" cap="none" dirty="0"/>
                        <a:t> </a:t>
                      </a:r>
                      <a:r>
                        <a:rPr lang="en-US" sz="1400" u="none" strike="noStrike" cap="none" dirty="0" err="1"/>
                        <a:t>sulla</a:t>
                      </a:r>
                      <a:r>
                        <a:rPr lang="en-US" sz="1400" u="none" strike="noStrike" cap="none" dirty="0"/>
                        <a:t> "</a:t>
                      </a:r>
                      <a:r>
                        <a:rPr lang="en-US" sz="1400" u="none" strike="noStrike" cap="none" dirty="0" err="1"/>
                        <a:t>genialità</a:t>
                      </a:r>
                      <a:r>
                        <a:rPr lang="en-US" sz="1400" u="none" strike="noStrike" cap="none" dirty="0"/>
                        <a:t>".</a:t>
                      </a:r>
                      <a:endParaRPr dirty="0"/>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dirty="0" err="1"/>
                        <a:t>Valorizza</a:t>
                      </a:r>
                      <a:r>
                        <a:rPr lang="en-US" sz="1400" u="none" strike="noStrike" cap="none" dirty="0"/>
                        <a:t> </a:t>
                      </a:r>
                      <a:r>
                        <a:rPr lang="en-US" sz="1400" u="none" strike="noStrike" cap="none" dirty="0" err="1"/>
                        <a:t>i</a:t>
                      </a:r>
                      <a:r>
                        <a:rPr lang="en-US" sz="1400" u="none" strike="noStrike" cap="none" dirty="0"/>
                        <a:t> </a:t>
                      </a:r>
                      <a:r>
                        <a:rPr lang="en-US" sz="1400" b="1" u="none" strike="noStrike" cap="none" dirty="0" err="1"/>
                        <a:t>diversi</a:t>
                      </a:r>
                      <a:r>
                        <a:rPr lang="en-US" sz="1400" b="1" u="none" strike="noStrike" cap="none" dirty="0"/>
                        <a:t> </a:t>
                      </a:r>
                      <a:r>
                        <a:rPr lang="en-US" sz="1400" b="1" u="none" strike="noStrike" cap="none" dirty="0" err="1"/>
                        <a:t>punti</a:t>
                      </a:r>
                      <a:r>
                        <a:rPr lang="en-US" sz="1400" b="1" u="none" strike="noStrike" cap="none" dirty="0"/>
                        <a:t> di forza.</a:t>
                      </a:r>
                      <a:endParaRPr sz="1400" b="1" u="none" strike="noStrike" cap="none" dirty="0"/>
                    </a:p>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it-IT" sz="1400" b="0" u="none" strike="noStrike" cap="none" noProof="0" dirty="0"/>
                        <a:t>Traccia i tassi di completamento per genere: permette di tracciare la media dei voti prima/dopo le modifiche per genere/altre caratteristiche di identità.</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u="none" strike="noStrike" cap="none" noProof="0" dirty="0"/>
                        <a:t>Bilancio della partecipazione: consente di valutare i contributi delle persone emarginate  ai progetti di gruppo rispetto ai compiti individuali.</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u="none" strike="noStrike" cap="none" noProof="0" dirty="0"/>
                        <a:t>Sondaggio sulla fiducia: permette di interrogare la classe sui criteri di valutazione per scoprire se questi ultimi valorizzano i punti di forza.</a:t>
                      </a: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dirty="0" err="1"/>
                        <a:t>Crea</a:t>
                      </a:r>
                      <a:r>
                        <a:rPr lang="en-US" sz="1400" i="1" u="none" strike="noStrike" cap="none" dirty="0"/>
                        <a:t> </a:t>
                      </a:r>
                      <a:r>
                        <a:rPr lang="en-US" sz="1400" i="1" u="none" strike="noStrike" cap="none" dirty="0" err="1"/>
                        <a:t>rubriche</a:t>
                      </a:r>
                      <a:r>
                        <a:rPr lang="en-US" sz="1400" i="1" u="none" strike="noStrike" cap="none" dirty="0"/>
                        <a:t> </a:t>
                      </a:r>
                      <a:r>
                        <a:rPr lang="en-US" sz="1400" i="1" u="none" strike="noStrike" cap="none" dirty="0" err="1"/>
                        <a:t>insieme</a:t>
                      </a:r>
                      <a:r>
                        <a:rPr lang="en-US" sz="1400" i="1" u="none" strike="noStrike" cap="none" dirty="0"/>
                        <a:t> </a:t>
                      </a:r>
                      <a:r>
                        <a:rPr lang="it-IT" sz="1400" i="1" u="none" strike="noStrike" cap="none" dirty="0"/>
                        <a:t>alla classe.</a:t>
                      </a:r>
                      <a:endParaRPr sz="1400" i="1" u="none" strike="noStrike" cap="none" dirty="0"/>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dirty="0"/>
                        <a:t>Valuta la </a:t>
                      </a:r>
                      <a:r>
                        <a:rPr lang="en-US" sz="1400" i="1" u="none" strike="noStrike" cap="none" dirty="0" err="1"/>
                        <a:t>padronanza</a:t>
                      </a:r>
                      <a:r>
                        <a:rPr lang="en-US" sz="1400" i="1" u="none" strike="noStrike" cap="none" dirty="0"/>
                        <a:t> </a:t>
                      </a:r>
                      <a:r>
                        <a:rPr lang="en-US" sz="1400" i="1" u="none" strike="noStrike" cap="none" dirty="0" err="1"/>
                        <a:t>delle</a:t>
                      </a:r>
                      <a:r>
                        <a:rPr lang="en-US" sz="1400" i="1" u="none" strike="noStrike" cap="none" dirty="0"/>
                        <a:t> </a:t>
                      </a:r>
                      <a:r>
                        <a:rPr lang="en-US" sz="1400" i="1" u="none" strike="noStrike" cap="none" dirty="0" err="1"/>
                        <a:t>conoscenze</a:t>
                      </a:r>
                      <a:r>
                        <a:rPr lang="en-US" sz="1400" i="1" u="none" strike="noStrike" cap="none" dirty="0"/>
                        <a:t>.</a:t>
                      </a:r>
                      <a:endParaRPr sz="1400" i="1" u="none" strike="noStrike" cap="none" dirty="0"/>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dirty="0">
                          <a:solidFill>
                            <a:srgbClr val="000000"/>
                          </a:solidFill>
                          <a:latin typeface="Arial"/>
                          <a:ea typeface="Arial"/>
                          <a:cs typeface="Arial"/>
                          <a:sym typeface="Arial"/>
                        </a:rPr>
                        <a:t>Evita </a:t>
                      </a:r>
                      <a:r>
                        <a:rPr lang="en-US" sz="1400" b="0" i="1" u="none" strike="noStrike" cap="none" dirty="0" err="1">
                          <a:solidFill>
                            <a:srgbClr val="000000"/>
                          </a:solidFill>
                          <a:latin typeface="Arial"/>
                          <a:ea typeface="Arial"/>
                          <a:cs typeface="Arial"/>
                          <a:sym typeface="Arial"/>
                        </a:rPr>
                        <a:t>i</a:t>
                      </a:r>
                      <a:r>
                        <a:rPr lang="en-US" sz="1400" b="0" i="1" u="none" strike="noStrike" cap="none" dirty="0">
                          <a:solidFill>
                            <a:srgbClr val="000000"/>
                          </a:solidFill>
                          <a:latin typeface="Arial"/>
                          <a:ea typeface="Arial"/>
                          <a:cs typeface="Arial"/>
                          <a:sym typeface="Arial"/>
                        </a:rPr>
                        <a:t> test a tempo.</a:t>
                      </a:r>
                      <a:endParaRPr sz="1400" i="0" u="none" strike="noStrike" cap="none" dirty="0"/>
                    </a:p>
                  </a:txBody>
                  <a:tcPr marL="91450" marR="91450" marT="45725" marB="45725"/>
                </a:tc>
                <a:extLst>
                  <a:ext uri="{0D108BD9-81ED-4DB2-BD59-A6C34878D82A}">
                    <a16:rowId xmlns:a16="http://schemas.microsoft.com/office/drawing/2014/main" val="10001"/>
                  </a:ext>
                </a:extLst>
              </a:tr>
              <a:tr h="2180807">
                <a:tc>
                  <a:txBody>
                    <a:bodyPr/>
                    <a:lstStyle/>
                    <a:p>
                      <a:pPr marL="0" marR="0" lvl="0" indent="0" algn="l" rtl="0">
                        <a:lnSpc>
                          <a:spcPct val="100000"/>
                        </a:lnSpc>
                        <a:spcBef>
                          <a:spcPts val="0"/>
                        </a:spcBef>
                        <a:spcAft>
                          <a:spcPts val="0"/>
                        </a:spcAft>
                        <a:buNone/>
                      </a:pPr>
                      <a:r>
                        <a:rPr lang="en-US" sz="1400" u="none" strike="noStrike" cap="none" dirty="0" err="1"/>
                        <a:t>Attività</a:t>
                      </a:r>
                      <a:r>
                        <a:rPr lang="en-US" sz="1400" u="none" strike="noStrike" cap="none" dirty="0"/>
                        <a:t> </a:t>
                      </a:r>
                      <a:r>
                        <a:rPr lang="en-US" sz="1400" u="none" strike="noStrike" cap="none" dirty="0" err="1"/>
                        <a:t>basate</a:t>
                      </a:r>
                      <a:r>
                        <a:rPr lang="en-US" sz="1400" u="none" strike="noStrike" cap="none" dirty="0"/>
                        <a:t> </a:t>
                      </a:r>
                      <a:r>
                        <a:rPr lang="en-US" sz="1400" u="none" strike="noStrike" cap="none" dirty="0" err="1"/>
                        <a:t>sul</a:t>
                      </a:r>
                      <a:r>
                        <a:rPr lang="en-US" sz="1400" u="none" strike="noStrike" cap="none" dirty="0"/>
                        <a:t> </a:t>
                      </a:r>
                      <a:r>
                        <a:rPr lang="en-US" sz="1400" u="none" strike="noStrike" cap="none" dirty="0" err="1"/>
                        <a:t>gioco</a:t>
                      </a:r>
                      <a:r>
                        <a:rPr lang="en-US" sz="1400" u="none" strike="noStrike" cap="none" dirty="0"/>
                        <a:t> con </a:t>
                      </a:r>
                      <a:r>
                        <a:rPr lang="en-US" sz="1400" u="none" strike="noStrike" cap="none" dirty="0" err="1"/>
                        <a:t>ruoli</a:t>
                      </a:r>
                      <a:r>
                        <a:rPr lang="en-US" sz="1400" u="none" strike="noStrike" cap="none" dirty="0"/>
                        <a:t> </a:t>
                      </a:r>
                      <a:r>
                        <a:rPr lang="en-US" sz="1400" u="none" strike="noStrike" cap="none" dirty="0" err="1"/>
                        <a:t>diversificati</a:t>
                      </a:r>
                      <a:endParaRPr sz="1400" u="none" strike="noStrike" cap="none"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dirty="0" err="1"/>
                        <a:t>Contrasta</a:t>
                      </a:r>
                      <a:r>
                        <a:rPr lang="en-US" sz="1400" u="none" strike="noStrike" cap="none" dirty="0"/>
                        <a:t> </a:t>
                      </a:r>
                      <a:r>
                        <a:rPr lang="en-US" sz="1400" u="none" strike="noStrike" cap="none" dirty="0" err="1"/>
                        <a:t>i</a:t>
                      </a:r>
                      <a:r>
                        <a:rPr lang="en-US" sz="1400" u="none" strike="noStrike" cap="none" dirty="0"/>
                        <a:t> </a:t>
                      </a:r>
                      <a:r>
                        <a:rPr lang="en-US" sz="1400" u="none" strike="noStrike" cap="none" dirty="0" err="1"/>
                        <a:t>modelli</a:t>
                      </a:r>
                      <a:r>
                        <a:rPr lang="en-US" sz="1400" u="none" strike="noStrike" cap="none" dirty="0"/>
                        <a:t> di </a:t>
                      </a:r>
                      <a:r>
                        <a:rPr lang="en-US" sz="1400" u="none" strike="noStrike" cap="none" dirty="0" err="1"/>
                        <a:t>ruolo</a:t>
                      </a:r>
                      <a:r>
                        <a:rPr lang="en-US" sz="1400" u="none" strike="noStrike" cap="none" dirty="0"/>
                        <a:t> </a:t>
                      </a:r>
                      <a:r>
                        <a:rPr lang="en-US" sz="1400" u="none" strike="noStrike" cap="none" dirty="0" err="1"/>
                        <a:t>stereotipati</a:t>
                      </a:r>
                      <a:r>
                        <a:rPr lang="en-US" sz="1400" u="none" strike="noStrike" cap="none" dirty="0"/>
                        <a:t>.</a:t>
                      </a:r>
                      <a:endParaRPr dirty="0"/>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dirty="0" err="1"/>
                        <a:t>Valorizza</a:t>
                      </a:r>
                      <a:r>
                        <a:rPr lang="en-US" sz="1400" u="none" strike="noStrike" cap="none" dirty="0"/>
                        <a:t> le </a:t>
                      </a:r>
                      <a:r>
                        <a:rPr lang="en-US" sz="1400" u="none" strike="noStrike" cap="none" dirty="0" err="1"/>
                        <a:t>competenze</a:t>
                      </a:r>
                      <a:r>
                        <a:rPr lang="en-US" sz="1400" u="none" strike="noStrike" cap="none" dirty="0"/>
                        <a:t> diverse.</a:t>
                      </a:r>
                      <a:endParaRPr dirty="0"/>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dirty="0" err="1"/>
                        <a:t>Riduce</a:t>
                      </a:r>
                      <a:r>
                        <a:rPr lang="en-US" sz="1400" u="none" strike="noStrike" cap="none" dirty="0"/>
                        <a:t> </a:t>
                      </a:r>
                      <a:r>
                        <a:rPr lang="en-US" sz="1400" u="none" strike="noStrike" cap="none" dirty="0" err="1"/>
                        <a:t>l'ansia</a:t>
                      </a:r>
                      <a:r>
                        <a:rPr lang="en-US" sz="1400" u="none" strike="noStrike" cap="none" dirty="0"/>
                        <a:t> da </a:t>
                      </a:r>
                      <a:r>
                        <a:rPr lang="en-US" sz="1400" u="none" strike="noStrike" cap="none" dirty="0" err="1"/>
                        <a:t>prestazione</a:t>
                      </a:r>
                      <a:r>
                        <a:rPr lang="en-US" sz="1400" u="none" strike="noStrike" cap="none" dirty="0"/>
                        <a:t>.</a:t>
                      </a:r>
                      <a:endParaRPr dirty="0"/>
                    </a:p>
                    <a:p>
                      <a:pPr marL="285750" marR="0" lvl="0" indent="-196850" algn="l" rtl="0">
                        <a:lnSpc>
                          <a:spcPct val="100000"/>
                        </a:lnSpc>
                        <a:spcBef>
                          <a:spcPts val="0"/>
                        </a:spcBef>
                        <a:spcAft>
                          <a:spcPts val="0"/>
                        </a:spcAft>
                        <a:buClr>
                          <a:srgbClr val="000000"/>
                        </a:buClr>
                        <a:buSzPts val="1400"/>
                        <a:buFont typeface="Arial"/>
                        <a:buNone/>
                      </a:pPr>
                      <a:endParaRPr sz="1400" u="none" strike="noStrike" cap="none"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it-IT" sz="1400" b="0" u="none" strike="noStrike" cap="none" noProof="0" dirty="0"/>
                        <a:t>Monitora la selezione dei ruoli in base al genere: raccogli i ruoli scelti dalla classe disaggregati per genere/altre caratteristiche di identità.</a:t>
                      </a:r>
                      <a:endParaRPr lang="it-IT" sz="1400" b="0" i="0" u="none" strike="noStrike" cap="none" noProof="0"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it-IT" sz="1400" b="0" i="0" u="none" strike="noStrike" cap="none" noProof="0" dirty="0">
                          <a:solidFill>
                            <a:srgbClr val="000000"/>
                          </a:solidFill>
                          <a:latin typeface="Arial"/>
                          <a:ea typeface="Arial"/>
                          <a:cs typeface="Arial"/>
                          <a:sym typeface="Arial"/>
                        </a:rPr>
                        <a:t>Durata dell'impegno: confronta il tempo di permanenza su un compito per le persone emarginate con la diversificazione dei ruoli rispetto alla </a:t>
                      </a:r>
                      <a:r>
                        <a:rPr lang="it-IT" sz="1400" b="0" i="0" u="none" strike="noStrike" cap="none" noProof="0" dirty="0" err="1">
                          <a:solidFill>
                            <a:srgbClr val="000000"/>
                          </a:solidFill>
                          <a:latin typeface="Arial"/>
                          <a:ea typeface="Arial"/>
                          <a:cs typeface="Arial"/>
                          <a:sym typeface="Arial"/>
                        </a:rPr>
                        <a:t>gamification</a:t>
                      </a:r>
                      <a:r>
                        <a:rPr lang="it-IT" sz="1400" b="0" i="0" u="none" strike="noStrike" cap="none" noProof="0" dirty="0">
                          <a:solidFill>
                            <a:srgbClr val="000000"/>
                          </a:solidFill>
                          <a:latin typeface="Arial"/>
                          <a:ea typeface="Arial"/>
                          <a:cs typeface="Arial"/>
                          <a:sym typeface="Arial"/>
                        </a:rPr>
                        <a:t> tradizionale. </a:t>
                      </a:r>
                    </a:p>
                    <a:p>
                      <a:pPr marL="285750" marR="0" lvl="0" indent="-285750" algn="l" rtl="0">
                        <a:lnSpc>
                          <a:spcPct val="100000"/>
                        </a:lnSpc>
                        <a:spcBef>
                          <a:spcPts val="0"/>
                        </a:spcBef>
                        <a:spcAft>
                          <a:spcPts val="0"/>
                        </a:spcAft>
                        <a:buClr>
                          <a:srgbClr val="000000"/>
                        </a:buClr>
                        <a:buSzPts val="1400"/>
                        <a:buFont typeface="Arial"/>
                        <a:buChar char="•"/>
                      </a:pPr>
                      <a:r>
                        <a:rPr lang="it-IT" sz="1400" b="0" i="0" u="none" strike="noStrike" cap="none" noProof="0" dirty="0">
                          <a:solidFill>
                            <a:srgbClr val="000000"/>
                          </a:solidFill>
                          <a:latin typeface="Arial"/>
                          <a:ea typeface="Arial"/>
                          <a:cs typeface="Arial"/>
                          <a:sym typeface="Arial"/>
                        </a:rPr>
                        <a:t>Comfort auto-riferito: rileva il livello di inclusione sperimentato durante l'attività.</a:t>
                      </a:r>
                      <a:endParaRPr lang="it-IT" noProof="0"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dirty="0" err="1">
                          <a:solidFill>
                            <a:srgbClr val="000000"/>
                          </a:solidFill>
                          <a:latin typeface="Arial"/>
                          <a:ea typeface="Arial"/>
                          <a:cs typeface="Arial"/>
                          <a:sym typeface="Arial"/>
                        </a:rPr>
                        <a:t>Verifica</a:t>
                      </a:r>
                      <a:r>
                        <a:rPr lang="en-US" sz="1400" b="0" i="1" u="none" strike="noStrike" cap="none" dirty="0">
                          <a:solidFill>
                            <a:srgbClr val="000000"/>
                          </a:solidFill>
                          <a:latin typeface="Arial"/>
                          <a:ea typeface="Arial"/>
                          <a:cs typeface="Arial"/>
                          <a:sym typeface="Arial"/>
                        </a:rPr>
                        <a:t> il </a:t>
                      </a:r>
                      <a:r>
                        <a:rPr lang="en-US" sz="1400" b="0" i="1" u="none" strike="noStrike" cap="none" dirty="0" err="1">
                          <a:solidFill>
                            <a:srgbClr val="000000"/>
                          </a:solidFill>
                          <a:latin typeface="Arial"/>
                          <a:ea typeface="Arial"/>
                          <a:cs typeface="Arial"/>
                          <a:sym typeface="Arial"/>
                        </a:rPr>
                        <a:t>linguaggio</a:t>
                      </a:r>
                      <a:r>
                        <a:rPr lang="en-US" sz="1400" b="0" i="1" u="none" strike="noStrike" cap="none" dirty="0">
                          <a:solidFill>
                            <a:srgbClr val="000000"/>
                          </a:solidFill>
                          <a:latin typeface="Arial"/>
                          <a:ea typeface="Arial"/>
                          <a:cs typeface="Arial"/>
                          <a:sym typeface="Arial"/>
                        </a:rPr>
                        <a:t> </a:t>
                      </a:r>
                      <a:r>
                        <a:rPr lang="en-US" sz="1400" b="0" i="1" u="none" strike="noStrike" cap="none" dirty="0" err="1">
                          <a:solidFill>
                            <a:srgbClr val="000000"/>
                          </a:solidFill>
                          <a:latin typeface="Arial"/>
                          <a:ea typeface="Arial"/>
                          <a:cs typeface="Arial"/>
                          <a:sym typeface="Arial"/>
                        </a:rPr>
                        <a:t>dei</a:t>
                      </a:r>
                      <a:r>
                        <a:rPr lang="en-US" sz="1400" b="0" i="1" u="none" strike="noStrike" cap="none" dirty="0">
                          <a:solidFill>
                            <a:srgbClr val="000000"/>
                          </a:solidFill>
                          <a:latin typeface="Arial"/>
                          <a:ea typeface="Arial"/>
                          <a:cs typeface="Arial"/>
                          <a:sym typeface="Arial"/>
                        </a:rPr>
                        <a:t> </a:t>
                      </a:r>
                      <a:r>
                        <a:rPr lang="en-US" sz="1400" b="0" i="1" u="none" strike="noStrike" cap="none" dirty="0" err="1">
                          <a:solidFill>
                            <a:srgbClr val="000000"/>
                          </a:solidFill>
                          <a:latin typeface="Arial"/>
                          <a:ea typeface="Arial"/>
                          <a:cs typeface="Arial"/>
                          <a:sym typeface="Arial"/>
                        </a:rPr>
                        <a:t>ruoli</a:t>
                      </a:r>
                      <a:r>
                        <a:rPr lang="en-US" sz="1400" b="0" i="1" u="none" strike="noStrike" cap="none" dirty="0">
                          <a:solidFill>
                            <a:srgbClr val="000000"/>
                          </a:solidFill>
                          <a:latin typeface="Arial"/>
                          <a:ea typeface="Arial"/>
                          <a:cs typeface="Arial"/>
                          <a:sym typeface="Arial"/>
                        </a:rPr>
                        <a:t>.</a:t>
                      </a:r>
                      <a:endParaRPr dirty="0"/>
                    </a:p>
                    <a:p>
                      <a:pPr marL="285750" marR="0" lvl="0" indent="-285750" algn="l" rtl="0">
                        <a:lnSpc>
                          <a:spcPct val="100000"/>
                        </a:lnSpc>
                        <a:spcBef>
                          <a:spcPts val="0"/>
                        </a:spcBef>
                        <a:spcAft>
                          <a:spcPts val="0"/>
                        </a:spcAft>
                        <a:buClr>
                          <a:srgbClr val="000000"/>
                        </a:buClr>
                        <a:buSzPts val="1400"/>
                        <a:buFont typeface="Arial"/>
                        <a:buChar char="-"/>
                      </a:pPr>
                      <a:r>
                        <a:rPr lang="it-IT" sz="1400" b="0" i="1" u="none" strike="noStrike" cap="none" dirty="0">
                          <a:solidFill>
                            <a:srgbClr val="000000"/>
                          </a:solidFill>
                          <a:latin typeface="Arial"/>
                          <a:ea typeface="Arial"/>
                          <a:cs typeface="Arial"/>
                          <a:sym typeface="Arial"/>
                        </a:rPr>
                        <a:t>Ruota i ruoli.</a:t>
                      </a:r>
                      <a:endParaRPr dirty="0"/>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dirty="0" err="1">
                          <a:solidFill>
                            <a:srgbClr val="000000"/>
                          </a:solidFill>
                          <a:latin typeface="Arial"/>
                          <a:ea typeface="Arial"/>
                          <a:cs typeface="Arial"/>
                          <a:sym typeface="Arial"/>
                        </a:rPr>
                        <a:t>Evidenzia</a:t>
                      </a:r>
                      <a:r>
                        <a:rPr lang="en-US" sz="1400" b="0" i="1" u="none" strike="noStrike" cap="none" dirty="0">
                          <a:solidFill>
                            <a:srgbClr val="000000"/>
                          </a:solidFill>
                          <a:latin typeface="Arial"/>
                          <a:ea typeface="Arial"/>
                          <a:cs typeface="Arial"/>
                          <a:sym typeface="Arial"/>
                        </a:rPr>
                        <a:t> le </a:t>
                      </a:r>
                      <a:r>
                        <a:rPr lang="en-US" sz="1400" b="0" i="1" u="none" strike="noStrike" cap="none" dirty="0" err="1">
                          <a:solidFill>
                            <a:srgbClr val="000000"/>
                          </a:solidFill>
                          <a:latin typeface="Arial"/>
                          <a:ea typeface="Arial"/>
                          <a:cs typeface="Arial"/>
                          <a:sym typeface="Arial"/>
                        </a:rPr>
                        <a:t>connessioni</a:t>
                      </a:r>
                      <a:r>
                        <a:rPr lang="en-US" sz="1400" b="0" i="1" u="none" strike="noStrike" cap="none" dirty="0">
                          <a:solidFill>
                            <a:srgbClr val="000000"/>
                          </a:solidFill>
                          <a:latin typeface="Arial"/>
                          <a:ea typeface="Arial"/>
                          <a:cs typeface="Arial"/>
                          <a:sym typeface="Arial"/>
                        </a:rPr>
                        <a:t> con il mondo </a:t>
                      </a:r>
                      <a:r>
                        <a:rPr lang="en-US" sz="1400" b="0" i="1" u="none" strike="noStrike" cap="none" dirty="0" err="1">
                          <a:solidFill>
                            <a:srgbClr val="000000"/>
                          </a:solidFill>
                          <a:latin typeface="Arial"/>
                          <a:ea typeface="Arial"/>
                          <a:cs typeface="Arial"/>
                          <a:sym typeface="Arial"/>
                        </a:rPr>
                        <a:t>reale</a:t>
                      </a:r>
                      <a:r>
                        <a:rPr lang="en-US" sz="1400" b="0" i="1" u="none" strike="noStrike" cap="none" dirty="0">
                          <a:solidFill>
                            <a:srgbClr val="000000"/>
                          </a:solidFill>
                          <a:latin typeface="Arial"/>
                          <a:ea typeface="Arial"/>
                          <a:cs typeface="Arial"/>
                          <a:sym typeface="Arial"/>
                        </a:rPr>
                        <a:t>.</a:t>
                      </a:r>
                      <a:endParaRPr dirty="0"/>
                    </a:p>
                  </a:txBody>
                  <a:tcPr marL="91450" marR="91450" marT="45725" marB="45725"/>
                </a:tc>
                <a:extLst>
                  <a:ext uri="{0D108BD9-81ED-4DB2-BD59-A6C34878D82A}">
                    <a16:rowId xmlns:a16="http://schemas.microsoft.com/office/drawing/2014/main" val="10002"/>
                  </a:ext>
                </a:extLst>
              </a:tr>
            </a:tbl>
          </a:graphicData>
        </a:graphic>
      </p:graphicFrame>
      <p:sp>
        <p:nvSpPr>
          <p:cNvPr id="189" name="Google Shape;189;p7"/>
          <p:cNvSpPr txBox="1"/>
          <p:nvPr/>
        </p:nvSpPr>
        <p:spPr>
          <a:xfrm>
            <a:off x="149530" y="1217851"/>
            <a:ext cx="110304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1" u="none" strike="noStrike" cap="none" dirty="0">
                <a:solidFill>
                  <a:srgbClr val="000000"/>
                </a:solidFill>
                <a:latin typeface="Arial"/>
                <a:ea typeface="Arial"/>
                <a:cs typeface="Arial"/>
                <a:sym typeface="Arial"/>
              </a:rPr>
              <a:t>Le </a:t>
            </a:r>
            <a:r>
              <a:rPr lang="en-US" sz="1400" b="0" i="1" u="none" strike="noStrike" cap="none" dirty="0" err="1">
                <a:solidFill>
                  <a:srgbClr val="000000"/>
                </a:solidFill>
                <a:latin typeface="Arial"/>
                <a:ea typeface="Arial"/>
                <a:cs typeface="Arial"/>
                <a:sym typeface="Arial"/>
              </a:rPr>
              <a:t>ragazze</a:t>
            </a:r>
            <a:r>
              <a:rPr lang="en-US" sz="1400" b="0" i="1" u="none" strike="noStrike" cap="none" dirty="0">
                <a:solidFill>
                  <a:srgbClr val="000000"/>
                </a:solidFill>
                <a:latin typeface="Arial"/>
                <a:ea typeface="Arial"/>
                <a:cs typeface="Arial"/>
                <a:sym typeface="Arial"/>
              </a:rPr>
              <a:t> </a:t>
            </a:r>
            <a:r>
              <a:rPr lang="en-US" sz="1400" b="0" i="1" u="none" strike="noStrike" cap="none" dirty="0" err="1">
                <a:solidFill>
                  <a:srgbClr val="000000"/>
                </a:solidFill>
                <a:latin typeface="Arial"/>
                <a:ea typeface="Arial"/>
                <a:cs typeface="Arial"/>
                <a:sym typeface="Arial"/>
              </a:rPr>
              <a:t>si</a:t>
            </a:r>
            <a:r>
              <a:rPr lang="en-US" sz="1400" b="0" i="1" u="none" strike="noStrike" cap="none" dirty="0">
                <a:solidFill>
                  <a:srgbClr val="000000"/>
                </a:solidFill>
                <a:latin typeface="Arial"/>
                <a:ea typeface="Arial"/>
                <a:cs typeface="Arial"/>
                <a:sym typeface="Arial"/>
              </a:rPr>
              <a:t> </a:t>
            </a:r>
            <a:r>
              <a:rPr lang="en-US" sz="1400" b="0" i="1" u="none" strike="noStrike" cap="none" dirty="0" err="1">
                <a:solidFill>
                  <a:srgbClr val="000000"/>
                </a:solidFill>
                <a:latin typeface="Arial"/>
                <a:ea typeface="Arial"/>
                <a:cs typeface="Arial"/>
                <a:sym typeface="Arial"/>
              </a:rPr>
              <a:t>disimpegnano</a:t>
            </a:r>
            <a:r>
              <a:rPr lang="en-US" sz="1400" b="0" i="1" u="none" strike="noStrike" cap="none" dirty="0">
                <a:solidFill>
                  <a:srgbClr val="000000"/>
                </a:solidFill>
                <a:latin typeface="Arial"/>
                <a:ea typeface="Arial"/>
                <a:cs typeface="Arial"/>
                <a:sym typeface="Arial"/>
              </a:rPr>
              <a:t> </a:t>
            </a:r>
            <a:r>
              <a:rPr lang="en-US" sz="1400" b="0" i="1" u="none" strike="noStrike" cap="none" dirty="0" err="1">
                <a:solidFill>
                  <a:srgbClr val="000000"/>
                </a:solidFill>
                <a:latin typeface="Arial"/>
                <a:ea typeface="Arial"/>
                <a:cs typeface="Arial"/>
                <a:sym typeface="Arial"/>
              </a:rPr>
              <a:t>durante</a:t>
            </a:r>
            <a:r>
              <a:rPr lang="en-US" sz="1400" b="0" i="1" u="none" strike="noStrike" cap="none" dirty="0">
                <a:solidFill>
                  <a:srgbClr val="000000"/>
                </a:solidFill>
                <a:latin typeface="Arial"/>
                <a:ea typeface="Arial"/>
                <a:cs typeface="Arial"/>
                <a:sym typeface="Arial"/>
              </a:rPr>
              <a:t> le </a:t>
            </a:r>
            <a:r>
              <a:rPr lang="en-US" i="1" dirty="0" err="1"/>
              <a:t>attività</a:t>
            </a:r>
            <a:r>
              <a:rPr lang="en-US" i="1" dirty="0"/>
              <a:t> </a:t>
            </a:r>
            <a:r>
              <a:rPr lang="en-US" sz="1400" b="0" i="1" u="none" strike="noStrike" cap="none" dirty="0">
                <a:solidFill>
                  <a:srgbClr val="000000"/>
                </a:solidFill>
                <a:latin typeface="Arial"/>
                <a:ea typeface="Arial"/>
                <a:cs typeface="Arial"/>
                <a:sym typeface="Arial"/>
              </a:rPr>
              <a:t>competitive</a:t>
            </a:r>
            <a:r>
              <a:rPr lang="en-US" i="1" dirty="0"/>
              <a:t> di </a:t>
            </a:r>
            <a:r>
              <a:rPr lang="en-US" i="1" dirty="0" err="1"/>
              <a:t>programmazione</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329f623bc3f_0_3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err="1">
                <a:solidFill>
                  <a:srgbClr val="FFFFFF"/>
                </a:solidFill>
              </a:rPr>
              <a:t>Attività</a:t>
            </a:r>
            <a:r>
              <a:rPr lang="en-US" sz="2800" b="1" dirty="0">
                <a:solidFill>
                  <a:srgbClr val="FFFFFF"/>
                </a:solidFill>
              </a:rPr>
              <a:t> 2: </a:t>
            </a:r>
            <a:r>
              <a:rPr lang="en-US" sz="2800" b="1" dirty="0" err="1">
                <a:solidFill>
                  <a:srgbClr val="FFFFFF"/>
                </a:solidFill>
              </a:rPr>
              <a:t>interventi</a:t>
            </a:r>
            <a:r>
              <a:rPr lang="en-US" sz="2800" b="1" dirty="0">
                <a:solidFill>
                  <a:srgbClr val="FFFFFF"/>
                </a:solidFill>
              </a:rPr>
              <a:t> e brainstorming</a:t>
            </a:r>
            <a:endParaRPr sz="2800" b="1" dirty="0">
              <a:solidFill>
                <a:srgbClr val="FFFFFF"/>
              </a:solidFill>
            </a:endParaRPr>
          </a:p>
        </p:txBody>
      </p:sp>
      <p:sp>
        <p:nvSpPr>
          <p:cNvPr id="195" name="Google Shape;195;g329f623bc3f_0_37"/>
          <p:cNvSpPr txBox="1"/>
          <p:nvPr/>
        </p:nvSpPr>
        <p:spPr>
          <a:xfrm>
            <a:off x="280175" y="108980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None/>
            </a:pPr>
            <a:endParaRPr sz="2000" b="1" i="0"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en-US" sz="2000" b="1" i="0" u="none" strike="noStrike" cap="none" dirty="0">
                <a:solidFill>
                  <a:schemeClr val="dk1"/>
                </a:solidFill>
                <a:latin typeface="Arial"/>
                <a:ea typeface="Arial"/>
                <a:cs typeface="Arial"/>
                <a:sym typeface="Arial"/>
              </a:rPr>
              <a:t>In </a:t>
            </a:r>
            <a:r>
              <a:rPr lang="en-US" sz="2000" b="1" i="0" u="none" strike="noStrike" cap="none" dirty="0" err="1">
                <a:solidFill>
                  <a:schemeClr val="dk1"/>
                </a:solidFill>
                <a:latin typeface="Arial"/>
                <a:ea typeface="Arial"/>
                <a:cs typeface="Arial"/>
                <a:sym typeface="Arial"/>
              </a:rPr>
              <a:t>piccoli</a:t>
            </a:r>
            <a:r>
              <a:rPr lang="en-US" sz="2000" b="1" i="0" u="none" strike="noStrike" cap="none" dirty="0">
                <a:solidFill>
                  <a:schemeClr val="dk1"/>
                </a:solidFill>
                <a:latin typeface="Arial"/>
                <a:ea typeface="Arial"/>
                <a:cs typeface="Arial"/>
                <a:sym typeface="Arial"/>
              </a:rPr>
              <a:t> </a:t>
            </a:r>
            <a:r>
              <a:rPr lang="en-US" sz="2000" b="1" i="0" u="none" strike="noStrike" cap="none" dirty="0" err="1">
                <a:solidFill>
                  <a:schemeClr val="dk1"/>
                </a:solidFill>
                <a:latin typeface="Arial"/>
                <a:ea typeface="Arial"/>
                <a:cs typeface="Arial"/>
                <a:sym typeface="Arial"/>
              </a:rPr>
              <a:t>gruppi</a:t>
            </a:r>
            <a:r>
              <a:rPr lang="en-US" sz="2000" b="1" i="0" u="none" strike="noStrike" cap="none" dirty="0">
                <a:solidFill>
                  <a:schemeClr val="dk1"/>
                </a:solidFill>
                <a:latin typeface="Arial"/>
                <a:ea typeface="Arial"/>
                <a:cs typeface="Arial"/>
                <a:sym typeface="Arial"/>
              </a:rPr>
              <a:t> di 3-4 </a:t>
            </a:r>
            <a:r>
              <a:rPr lang="en-US" sz="2000" b="1" i="0" u="none" strike="noStrike" cap="none" dirty="0" err="1">
                <a:solidFill>
                  <a:schemeClr val="dk1"/>
                </a:solidFill>
                <a:latin typeface="Arial"/>
                <a:ea typeface="Arial"/>
                <a:cs typeface="Arial"/>
                <a:sym typeface="Arial"/>
              </a:rPr>
              <a:t>persone</a:t>
            </a:r>
            <a:r>
              <a:rPr lang="en-US" sz="2000" b="1" i="0" u="none" strike="noStrike" cap="none" dirty="0">
                <a:solidFill>
                  <a:schemeClr val="dk1"/>
                </a:solidFill>
                <a:latin typeface="Arial"/>
                <a:ea typeface="Arial"/>
                <a:cs typeface="Arial"/>
                <a:sym typeface="Arial"/>
              </a:rPr>
              <a:t>, fate un brainstorming </a:t>
            </a:r>
            <a:r>
              <a:rPr lang="en-US" sz="2000" b="1" i="0" u="none" strike="noStrike" cap="none" dirty="0" err="1">
                <a:solidFill>
                  <a:schemeClr val="dk1"/>
                </a:solidFill>
                <a:latin typeface="Arial"/>
                <a:ea typeface="Arial"/>
                <a:cs typeface="Arial"/>
                <a:sym typeface="Arial"/>
              </a:rPr>
              <a:t>sugli</a:t>
            </a:r>
            <a:r>
              <a:rPr lang="en-US" sz="2000" b="1" i="0" u="none" strike="noStrike" cap="none" dirty="0">
                <a:solidFill>
                  <a:schemeClr val="dk1"/>
                </a:solidFill>
                <a:latin typeface="Arial"/>
                <a:ea typeface="Arial"/>
                <a:cs typeface="Arial"/>
                <a:sym typeface="Arial"/>
              </a:rPr>
              <a:t> </a:t>
            </a:r>
            <a:r>
              <a:rPr lang="en-US" sz="2000" b="1" i="0" u="none" strike="noStrike" cap="none" dirty="0" err="1">
                <a:solidFill>
                  <a:schemeClr val="dk1"/>
                </a:solidFill>
                <a:latin typeface="Arial"/>
                <a:ea typeface="Arial"/>
                <a:cs typeface="Arial"/>
                <a:sym typeface="Arial"/>
              </a:rPr>
              <a:t>interventi</a:t>
            </a:r>
            <a:r>
              <a:rPr lang="en-US" sz="2000" b="1" i="0" u="none" strike="noStrike" cap="none" dirty="0">
                <a:solidFill>
                  <a:schemeClr val="dk1"/>
                </a:solidFill>
                <a:latin typeface="Arial"/>
                <a:ea typeface="Arial"/>
                <a:cs typeface="Arial"/>
                <a:sym typeface="Arial"/>
              </a:rPr>
              <a:t> per la </a:t>
            </a:r>
            <a:r>
              <a:rPr lang="en-US" sz="2000" b="1" i="0" u="none" strike="noStrike" cap="none" dirty="0" err="1">
                <a:solidFill>
                  <a:schemeClr val="dk1"/>
                </a:solidFill>
                <a:latin typeface="Arial"/>
                <a:ea typeface="Arial"/>
                <a:cs typeface="Arial"/>
                <a:sym typeface="Arial"/>
              </a:rPr>
              <a:t>domanda</a:t>
            </a:r>
            <a:r>
              <a:rPr lang="en-US" sz="2000" b="1" i="0" u="none" strike="noStrike" cap="none" dirty="0">
                <a:solidFill>
                  <a:schemeClr val="dk1"/>
                </a:solidFill>
                <a:latin typeface="Arial"/>
                <a:ea typeface="Arial"/>
                <a:cs typeface="Arial"/>
                <a:sym typeface="Arial"/>
              </a:rPr>
              <a:t> </a:t>
            </a:r>
            <a:r>
              <a:rPr lang="en-US" sz="2000" b="1" i="0" u="none" strike="noStrike" cap="none" dirty="0" err="1">
                <a:solidFill>
                  <a:schemeClr val="dk1"/>
                </a:solidFill>
                <a:latin typeface="Arial"/>
                <a:ea typeface="Arial"/>
                <a:cs typeface="Arial"/>
                <a:sym typeface="Arial"/>
              </a:rPr>
              <a:t>identificata</a:t>
            </a:r>
            <a:r>
              <a:rPr lang="en-US" sz="2000" b="1" i="0" u="none" strike="noStrike" cap="none" dirty="0">
                <a:solidFill>
                  <a:schemeClr val="dk1"/>
                </a:solidFill>
                <a:latin typeface="Arial"/>
                <a:ea typeface="Arial"/>
                <a:cs typeface="Arial"/>
                <a:sym typeface="Arial"/>
              </a:rPr>
              <a:t> </a:t>
            </a:r>
            <a:r>
              <a:rPr lang="en-US" sz="2000" b="1" i="0" u="none" strike="noStrike" cap="none" dirty="0" err="1">
                <a:solidFill>
                  <a:schemeClr val="dk1"/>
                </a:solidFill>
                <a:latin typeface="Arial"/>
                <a:ea typeface="Arial"/>
                <a:cs typeface="Arial"/>
                <a:sym typeface="Arial"/>
              </a:rPr>
              <a:t>nell'Unità</a:t>
            </a:r>
            <a:r>
              <a:rPr lang="en-US" sz="2000" b="1" i="0" u="none" strike="noStrike" cap="none" dirty="0">
                <a:solidFill>
                  <a:schemeClr val="dk1"/>
                </a:solidFill>
                <a:latin typeface="Arial"/>
                <a:ea typeface="Arial"/>
                <a:cs typeface="Arial"/>
                <a:sym typeface="Arial"/>
              </a:rPr>
              <a:t> 1 e </a:t>
            </a:r>
            <a:r>
              <a:rPr lang="en-US" sz="2000" b="1" i="0" u="none" strike="noStrike" cap="none" dirty="0" err="1">
                <a:solidFill>
                  <a:schemeClr val="dk1"/>
                </a:solidFill>
                <a:latin typeface="Arial"/>
                <a:ea typeface="Arial"/>
                <a:cs typeface="Arial"/>
                <a:sym typeface="Arial"/>
              </a:rPr>
              <a:t>perfezionata</a:t>
            </a:r>
            <a:r>
              <a:rPr lang="en-US" sz="2000" b="1" i="0" u="none" strike="noStrike" cap="none" dirty="0">
                <a:solidFill>
                  <a:schemeClr val="dk1"/>
                </a:solidFill>
                <a:latin typeface="Arial"/>
                <a:ea typeface="Arial"/>
                <a:cs typeface="Arial"/>
                <a:sym typeface="Arial"/>
              </a:rPr>
              <a:t> </a:t>
            </a:r>
            <a:r>
              <a:rPr lang="en-US" sz="2000" b="1" i="0" u="none" strike="noStrike" cap="none" dirty="0" err="1">
                <a:solidFill>
                  <a:schemeClr val="dk1"/>
                </a:solidFill>
                <a:latin typeface="Arial"/>
                <a:ea typeface="Arial"/>
                <a:cs typeface="Arial"/>
                <a:sym typeface="Arial"/>
              </a:rPr>
              <a:t>nell’attività</a:t>
            </a:r>
            <a:r>
              <a:rPr lang="en-US" sz="2000" b="1" i="0" u="none" strike="noStrike" cap="none" dirty="0">
                <a:solidFill>
                  <a:schemeClr val="dk1"/>
                </a:solidFill>
                <a:latin typeface="Arial"/>
                <a:ea typeface="Arial"/>
                <a:cs typeface="Arial"/>
                <a:sym typeface="Arial"/>
              </a:rPr>
              <a:t> 1. </a:t>
            </a:r>
            <a:endParaRPr dirty="0">
              <a:solidFill>
                <a:schemeClr val="dk1"/>
              </a:solidFill>
            </a:endParaRPr>
          </a:p>
          <a:p>
            <a:pPr marL="88900" marR="0" lvl="0" indent="0" algn="l" rtl="0">
              <a:lnSpc>
                <a:spcPct val="100000"/>
              </a:lnSpc>
              <a:spcBef>
                <a:spcPts val="0"/>
              </a:spcBef>
              <a:spcAft>
                <a:spcPts val="0"/>
              </a:spcAft>
              <a:buNone/>
            </a:pPr>
            <a:endParaRPr sz="22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200" b="0" i="1" u="none" strike="noStrike" cap="none" dirty="0">
              <a:solidFill>
                <a:schemeClr val="dk1"/>
              </a:solidFill>
              <a:latin typeface="Arial"/>
              <a:ea typeface="Arial"/>
              <a:cs typeface="Arial"/>
              <a:sym typeface="Arial"/>
            </a:endParaRPr>
          </a:p>
        </p:txBody>
      </p:sp>
      <p:pic>
        <p:nvPicPr>
          <p:cNvPr id="196" name="Google Shape;196;g329f623bc3f_0_37"/>
          <p:cNvPicPr preferRelativeResize="0"/>
          <p:nvPr/>
        </p:nvPicPr>
        <p:blipFill rotWithShape="1">
          <a:blip r:embed="rId3">
            <a:alphaModFix/>
          </a:blip>
          <a:srcRect/>
          <a:stretch/>
        </p:blipFill>
        <p:spPr>
          <a:xfrm>
            <a:off x="3716612" y="2639130"/>
            <a:ext cx="4758776" cy="39055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329f623bc3f_0_7"/>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dirty="0" err="1">
                <a:solidFill>
                  <a:srgbClr val="FFFFFF"/>
                </a:solidFill>
              </a:rPr>
              <a:t>Creare</a:t>
            </a:r>
            <a:r>
              <a:rPr lang="en-US" sz="2800" b="1" dirty="0">
                <a:solidFill>
                  <a:srgbClr val="FFFFFF"/>
                </a:solidFill>
              </a:rPr>
              <a:t> un piano di </a:t>
            </a:r>
            <a:r>
              <a:rPr lang="en-US" sz="2800" b="1" i="1" dirty="0" err="1">
                <a:solidFill>
                  <a:srgbClr val="FFFFFF"/>
                </a:solidFill>
              </a:rPr>
              <a:t>ricerca</a:t>
            </a:r>
            <a:r>
              <a:rPr lang="en-US" sz="2800" b="1" i="1" dirty="0">
                <a:solidFill>
                  <a:srgbClr val="FFFFFF"/>
                </a:solidFill>
              </a:rPr>
              <a:t>-azione</a:t>
            </a:r>
            <a:endParaRPr sz="2800" b="1" i="1" dirty="0">
              <a:solidFill>
                <a:srgbClr val="FFFFFF"/>
              </a:solidFill>
            </a:endParaRPr>
          </a:p>
        </p:txBody>
      </p:sp>
      <p:sp>
        <p:nvSpPr>
          <p:cNvPr id="202" name="Google Shape;202;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endParaRPr sz="1800" b="0" i="1" u="none" strike="noStrike" cap="none">
              <a:solidFill>
                <a:srgbClr val="1D1D1B"/>
              </a:solidFill>
              <a:latin typeface="Calibri"/>
              <a:ea typeface="Calibri"/>
              <a:cs typeface="Calibri"/>
              <a:sym typeface="Calibri"/>
            </a:endParaRPr>
          </a:p>
        </p:txBody>
      </p:sp>
      <p:sp>
        <p:nvSpPr>
          <p:cNvPr id="203" name="Google Shape;203;g329f623bc3f_0_7"/>
          <p:cNvSpPr txBox="1"/>
          <p:nvPr/>
        </p:nvSpPr>
        <p:spPr>
          <a:xfrm>
            <a:off x="284150" y="1296641"/>
            <a:ext cx="10777800" cy="527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it-IT" sz="2000" b="0" i="1" u="none" strike="noStrike" cap="none" dirty="0">
                <a:solidFill>
                  <a:schemeClr val="dk1"/>
                </a:solidFill>
                <a:latin typeface="Arial"/>
                <a:ea typeface="Arial"/>
                <a:cs typeface="Arial"/>
                <a:sym typeface="Arial"/>
              </a:rPr>
              <a:t>Un processo in 5 fasi:</a:t>
            </a:r>
            <a:endParaRPr lang="it-IT" dirty="0">
              <a:solidFill>
                <a:schemeClr val="dk1"/>
              </a:solidFill>
            </a:endParaRPr>
          </a:p>
          <a:p>
            <a:pPr marL="0" marR="0" lvl="0" indent="0" algn="l" rtl="0">
              <a:lnSpc>
                <a:spcPct val="100000"/>
              </a:lnSpc>
              <a:spcBef>
                <a:spcPts val="0"/>
              </a:spcBef>
              <a:spcAft>
                <a:spcPts val="0"/>
              </a:spcAft>
              <a:buClr>
                <a:srgbClr val="000000"/>
              </a:buClr>
              <a:buSzPts val="2200"/>
              <a:buFont typeface="Arial"/>
              <a:buNone/>
            </a:pPr>
            <a:endParaRPr lang="it-IT" sz="2200" b="0" i="1" u="none" strike="noStrike" cap="none" dirty="0">
              <a:solidFill>
                <a:schemeClr val="dk1"/>
              </a:solidFill>
              <a:latin typeface="Arial"/>
              <a:ea typeface="Arial"/>
              <a:cs typeface="Arial"/>
              <a:sym typeface="Arial"/>
            </a:endParaRPr>
          </a:p>
          <a:p>
            <a:pPr marL="457200" marR="0" lvl="0" indent="-368300" algn="l" rtl="0">
              <a:lnSpc>
                <a:spcPct val="100000"/>
              </a:lnSpc>
              <a:spcBef>
                <a:spcPts val="0"/>
              </a:spcBef>
              <a:spcAft>
                <a:spcPts val="0"/>
              </a:spcAft>
              <a:buClr>
                <a:schemeClr val="dk1"/>
              </a:buClr>
              <a:buSzPts val="2200"/>
              <a:buFont typeface="Calibri"/>
              <a:buAutoNum type="arabicParenR"/>
            </a:pPr>
            <a:r>
              <a:rPr lang="it-IT" sz="2200" b="1" i="0" u="none" strike="noStrike" cap="none" dirty="0">
                <a:solidFill>
                  <a:schemeClr val="dk1"/>
                </a:solidFill>
                <a:latin typeface="Arial"/>
                <a:ea typeface="Arial"/>
                <a:cs typeface="Arial"/>
                <a:sym typeface="Arial"/>
              </a:rPr>
              <a:t>Domanda di ricerca (</a:t>
            </a:r>
            <a:r>
              <a:rPr lang="it-IT" sz="2200" b="1" i="1" u="none" strike="noStrike" cap="none" dirty="0">
                <a:solidFill>
                  <a:schemeClr val="dk1"/>
                </a:solidFill>
                <a:latin typeface="Arial"/>
                <a:ea typeface="Arial"/>
                <a:cs typeface="Arial"/>
                <a:sym typeface="Arial"/>
              </a:rPr>
              <a:t>SMART</a:t>
            </a:r>
            <a:r>
              <a:rPr lang="it-IT" sz="2200" b="1" i="0" u="none" strike="noStrike" cap="none" dirty="0">
                <a:solidFill>
                  <a:schemeClr val="dk1"/>
                </a:solidFill>
                <a:latin typeface="Arial"/>
                <a:ea typeface="Arial"/>
                <a:cs typeface="Arial"/>
                <a:sym typeface="Arial"/>
              </a:rPr>
              <a:t>)</a:t>
            </a:r>
            <a:endParaRPr lang="it-IT" dirty="0">
              <a:solidFill>
                <a:schemeClr val="dk1"/>
              </a:solidFill>
            </a:endParaRPr>
          </a:p>
          <a:p>
            <a:pPr marL="88900" marR="0" lvl="0" indent="0" algn="l" rtl="0">
              <a:lnSpc>
                <a:spcPct val="100000"/>
              </a:lnSpc>
              <a:spcBef>
                <a:spcPts val="0"/>
              </a:spcBef>
              <a:spcAft>
                <a:spcPts val="0"/>
              </a:spcAft>
              <a:buNone/>
            </a:pPr>
            <a:r>
              <a:rPr lang="it-IT" sz="2000" b="0" i="0" u="none" strike="noStrike" cap="none" dirty="0">
                <a:solidFill>
                  <a:schemeClr val="dk1"/>
                </a:solidFill>
                <a:latin typeface="Arial"/>
                <a:ea typeface="Arial"/>
                <a:cs typeface="Arial"/>
                <a:sym typeface="Arial"/>
              </a:rPr>
              <a:t>Specifica | Misurabile | Attuabile | Rilevante | Limitata nel tempo</a:t>
            </a:r>
            <a:endParaRPr lang="it-IT" sz="2200" b="1" i="0"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endParaRPr lang="it-IT" sz="2200" b="1" i="0"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it-IT" sz="2200" b="1" i="0" u="none" strike="noStrike" cap="none" dirty="0">
                <a:solidFill>
                  <a:schemeClr val="dk1"/>
                </a:solidFill>
                <a:latin typeface="Arial"/>
                <a:ea typeface="Arial"/>
                <a:cs typeface="Arial"/>
                <a:sym typeface="Arial"/>
              </a:rPr>
              <a:t>2) Strategia di intervento</a:t>
            </a:r>
            <a:endParaRPr lang="it-IT" dirty="0">
              <a:solidFill>
                <a:schemeClr val="dk1"/>
              </a:solidFill>
            </a:endParaRPr>
          </a:p>
          <a:p>
            <a:pPr marL="685800" marR="0" lvl="0" indent="-457200" algn="l" rtl="0">
              <a:lnSpc>
                <a:spcPct val="100000"/>
              </a:lnSpc>
              <a:spcBef>
                <a:spcPts val="0"/>
              </a:spcBef>
              <a:spcAft>
                <a:spcPts val="0"/>
              </a:spcAft>
              <a:buClr>
                <a:schemeClr val="dk1"/>
              </a:buClr>
              <a:buSzPts val="2000"/>
              <a:buFont typeface="Arial"/>
              <a:buAutoNum type="alphaLcParenBoth"/>
            </a:pPr>
            <a:r>
              <a:rPr lang="it-IT" sz="2000" b="0" i="0" u="none" strike="noStrike" cap="none" dirty="0">
                <a:solidFill>
                  <a:schemeClr val="dk1"/>
                </a:solidFill>
                <a:latin typeface="Arial"/>
                <a:ea typeface="Arial"/>
                <a:cs typeface="Arial"/>
                <a:sym typeface="Arial"/>
              </a:rPr>
              <a:t>allineata con gli obiettivi dell’informatica (b) progettata per affrontare la causa principale </a:t>
            </a:r>
            <a:endParaRPr lang="it-IT" dirty="0">
              <a:solidFill>
                <a:schemeClr val="dk1"/>
              </a:solidFill>
            </a:endParaRPr>
          </a:p>
          <a:p>
            <a:pPr marL="228600" marR="0" lvl="0" indent="0" algn="l" rtl="0">
              <a:lnSpc>
                <a:spcPct val="100000"/>
              </a:lnSpc>
              <a:spcBef>
                <a:spcPts val="0"/>
              </a:spcBef>
              <a:spcAft>
                <a:spcPts val="0"/>
              </a:spcAft>
              <a:buNone/>
            </a:pPr>
            <a:endParaRPr lang="it-IT" sz="2000" b="1" i="0"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it-IT" sz="2200" b="1" i="0" u="none" strike="noStrike" cap="none" dirty="0">
                <a:solidFill>
                  <a:schemeClr val="dk1"/>
                </a:solidFill>
                <a:latin typeface="Arial"/>
                <a:ea typeface="Arial"/>
                <a:cs typeface="Arial"/>
                <a:sym typeface="Arial"/>
              </a:rPr>
              <a:t>3) Fasi di attuazione</a:t>
            </a:r>
            <a:endParaRPr lang="it-IT" dirty="0">
              <a:solidFill>
                <a:schemeClr val="dk1"/>
              </a:solidFill>
            </a:endParaRPr>
          </a:p>
          <a:p>
            <a:pPr marL="88900" marR="0" lvl="0" indent="0" algn="l" rtl="0">
              <a:lnSpc>
                <a:spcPct val="100000"/>
              </a:lnSpc>
              <a:spcBef>
                <a:spcPts val="0"/>
              </a:spcBef>
              <a:spcAft>
                <a:spcPts val="0"/>
              </a:spcAft>
              <a:buNone/>
            </a:pPr>
            <a:r>
              <a:rPr lang="it-IT" sz="2200" b="0" i="0" u="none" strike="noStrike" cap="none" dirty="0">
                <a:solidFill>
                  <a:schemeClr val="dk1"/>
                </a:solidFill>
                <a:latin typeface="Arial"/>
                <a:ea typeface="Arial"/>
                <a:cs typeface="Arial"/>
                <a:sym typeface="Arial"/>
              </a:rPr>
              <a:t>Tre fasi:</a:t>
            </a:r>
            <a:endParaRPr lang="it-IT" dirty="0">
              <a:solidFill>
                <a:schemeClr val="dk1"/>
              </a:solidFill>
            </a:endParaRPr>
          </a:p>
          <a:p>
            <a:pPr marL="431800" marR="0" lvl="0" indent="-342900" algn="l" rtl="0">
              <a:lnSpc>
                <a:spcPct val="100000"/>
              </a:lnSpc>
              <a:spcBef>
                <a:spcPts val="0"/>
              </a:spcBef>
              <a:spcAft>
                <a:spcPts val="0"/>
              </a:spcAft>
              <a:buClr>
                <a:schemeClr val="dk1"/>
              </a:buClr>
              <a:buSzPts val="2200"/>
              <a:buFont typeface="Arial"/>
              <a:buChar char="-"/>
            </a:pPr>
            <a:r>
              <a:rPr lang="it-IT" sz="2000" b="0" i="0" u="none" strike="noStrike" cap="none" dirty="0">
                <a:solidFill>
                  <a:schemeClr val="dk1"/>
                </a:solidFill>
                <a:latin typeface="Arial"/>
                <a:ea typeface="Arial"/>
                <a:cs typeface="Arial"/>
                <a:sym typeface="Arial"/>
              </a:rPr>
              <a:t>Cosa accadrà?</a:t>
            </a:r>
            <a:endParaRPr lang="it-IT" dirty="0">
              <a:solidFill>
                <a:schemeClr val="dk1"/>
              </a:solidFill>
            </a:endParaRPr>
          </a:p>
          <a:p>
            <a:pPr marL="431800" marR="0" lvl="0" indent="-342900" algn="l" rtl="0">
              <a:lnSpc>
                <a:spcPct val="100000"/>
              </a:lnSpc>
              <a:spcBef>
                <a:spcPts val="0"/>
              </a:spcBef>
              <a:spcAft>
                <a:spcPts val="0"/>
              </a:spcAft>
              <a:buClr>
                <a:schemeClr val="dk1"/>
              </a:buClr>
              <a:buSzPts val="2200"/>
              <a:buFont typeface="Arial"/>
              <a:buChar char="-"/>
            </a:pPr>
            <a:r>
              <a:rPr lang="it-IT" sz="2000" b="0" i="0" u="none" strike="noStrike" cap="none" dirty="0">
                <a:solidFill>
                  <a:schemeClr val="dk1"/>
                </a:solidFill>
                <a:latin typeface="Arial"/>
                <a:ea typeface="Arial"/>
                <a:cs typeface="Arial"/>
                <a:sym typeface="Arial"/>
              </a:rPr>
              <a:t>Quando?</a:t>
            </a:r>
            <a:endParaRPr lang="it-IT" dirty="0">
              <a:solidFill>
                <a:schemeClr val="dk1"/>
              </a:solidFill>
            </a:endParaRPr>
          </a:p>
          <a:p>
            <a:pPr marL="431800" marR="0" lvl="0" indent="-342900" algn="l" rtl="0">
              <a:lnSpc>
                <a:spcPct val="100000"/>
              </a:lnSpc>
              <a:spcBef>
                <a:spcPts val="0"/>
              </a:spcBef>
              <a:spcAft>
                <a:spcPts val="0"/>
              </a:spcAft>
              <a:buClr>
                <a:schemeClr val="dk1"/>
              </a:buClr>
              <a:buSzPts val="2200"/>
              <a:buFont typeface="Arial"/>
              <a:buChar char="-"/>
            </a:pPr>
            <a:r>
              <a:rPr lang="it-IT" sz="2000" b="0" i="0" u="none" strike="noStrike" cap="none" dirty="0">
                <a:solidFill>
                  <a:schemeClr val="dk1"/>
                </a:solidFill>
                <a:latin typeface="Arial"/>
                <a:ea typeface="Arial"/>
                <a:cs typeface="Arial"/>
                <a:sym typeface="Arial"/>
              </a:rPr>
              <a:t>Chi è responsabile?</a:t>
            </a:r>
            <a:endParaRPr lang="it-IT" dirty="0">
              <a:solidFill>
                <a:schemeClr val="dk1"/>
              </a:solidFill>
            </a:endParaRPr>
          </a:p>
          <a:p>
            <a:pPr marL="431800" marR="0" lvl="0" indent="-203200" algn="l" rtl="0">
              <a:lnSpc>
                <a:spcPct val="100000"/>
              </a:lnSpc>
              <a:spcBef>
                <a:spcPts val="0"/>
              </a:spcBef>
              <a:spcAft>
                <a:spcPts val="0"/>
              </a:spcAft>
              <a:buClr>
                <a:srgbClr val="404040"/>
              </a:buClr>
              <a:buSzPts val="2200"/>
              <a:buFont typeface="Arial"/>
              <a:buNone/>
            </a:pPr>
            <a:endParaRPr lang="it-IT" sz="2000" b="0" i="0" u="none" strike="noStrike" cap="none" dirty="0">
              <a:solidFill>
                <a:schemeClr val="dk1"/>
              </a:solidFill>
              <a:latin typeface="Calibri"/>
              <a:ea typeface="Calibri"/>
              <a:cs typeface="Calibri"/>
              <a:sym typeface="Calibri"/>
            </a:endParaRPr>
          </a:p>
          <a:p>
            <a:pPr marL="431800" marR="0" lvl="0" indent="-203200" algn="l" rtl="0">
              <a:lnSpc>
                <a:spcPct val="100000"/>
              </a:lnSpc>
              <a:spcBef>
                <a:spcPts val="0"/>
              </a:spcBef>
              <a:spcAft>
                <a:spcPts val="0"/>
              </a:spcAft>
              <a:buClr>
                <a:srgbClr val="404040"/>
              </a:buClr>
              <a:buSzPts val="2200"/>
              <a:buFont typeface="Arial"/>
              <a:buNone/>
            </a:pPr>
            <a:endParaRPr lang="it-IT" sz="2000" b="0" i="0" u="none" strike="noStrike" cap="none" dirty="0">
              <a:solidFill>
                <a:schemeClr val="dk1"/>
              </a:solidFill>
              <a:latin typeface="Calibri"/>
              <a:ea typeface="Calibri"/>
              <a:cs typeface="Calibri"/>
              <a:sym typeface="Calibri"/>
            </a:endParaRPr>
          </a:p>
          <a:p>
            <a:pPr marL="88900" marR="0" lvl="0" indent="0" algn="l" rtl="0">
              <a:lnSpc>
                <a:spcPct val="100000"/>
              </a:lnSpc>
              <a:spcBef>
                <a:spcPts val="0"/>
              </a:spcBef>
              <a:spcAft>
                <a:spcPts val="0"/>
              </a:spcAft>
              <a:buNone/>
            </a:pPr>
            <a:endParaRPr lang="it-IT" sz="22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lang="it-IT" sz="2200" b="0" i="1"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lang="it-IT" sz="2200" b="0" i="1" u="none" strike="noStrike" cap="none" dirty="0">
              <a:solidFill>
                <a:schemeClr val="dk1"/>
              </a:solidFill>
              <a:latin typeface="Calibri"/>
              <a:ea typeface="Calibri"/>
              <a:cs typeface="Calibri"/>
              <a:sym typeface="Calibri"/>
            </a:endParaRPr>
          </a:p>
        </p:txBody>
      </p:sp>
      <p:sp>
        <p:nvSpPr>
          <p:cNvPr id="204" name="Google Shape;204;g329f623bc3f_0_7"/>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dirty="0" err="1">
                <a:latin typeface="Calibri"/>
                <a:ea typeface="Calibri"/>
                <a:cs typeface="Calibri"/>
                <a:sym typeface="Calibri"/>
              </a:rPr>
              <a:t>Dalle</a:t>
            </a:r>
            <a:r>
              <a:rPr lang="en-US" dirty="0">
                <a:latin typeface="Calibri"/>
                <a:ea typeface="Calibri"/>
                <a:cs typeface="Calibri"/>
                <a:sym typeface="Calibri"/>
              </a:rPr>
              <a:t> idee </a:t>
            </a:r>
            <a:r>
              <a:rPr lang="en-US" dirty="0" err="1">
                <a:latin typeface="Calibri"/>
                <a:ea typeface="Calibri"/>
                <a:cs typeface="Calibri"/>
                <a:sym typeface="Calibri"/>
              </a:rPr>
              <a:t>all’azione</a:t>
            </a:r>
            <a:r>
              <a:rPr lang="en-US" dirty="0">
                <a:latin typeface="Calibri"/>
                <a:ea typeface="Calibri"/>
                <a:cs typeface="Calibri"/>
                <a:sym typeface="Calibri"/>
              </a:rPr>
              <a:t>: </a:t>
            </a:r>
            <a:r>
              <a:rPr lang="en-US" dirty="0" err="1">
                <a:latin typeface="Calibri"/>
                <a:ea typeface="Calibri"/>
                <a:cs typeface="Calibri"/>
                <a:sym typeface="Calibri"/>
              </a:rPr>
              <a:t>sviluppare</a:t>
            </a:r>
            <a:r>
              <a:rPr lang="en-US" dirty="0">
                <a:latin typeface="Calibri"/>
                <a:ea typeface="Calibri"/>
                <a:cs typeface="Calibri"/>
                <a:sym typeface="Calibri"/>
              </a:rPr>
              <a:t> un piano di </a:t>
            </a:r>
            <a:r>
              <a:rPr lang="en-US" i="1" dirty="0" err="1">
                <a:latin typeface="Calibri"/>
                <a:ea typeface="Calibri"/>
                <a:cs typeface="Calibri"/>
                <a:sym typeface="Calibri"/>
              </a:rPr>
              <a:t>ricerca</a:t>
            </a:r>
            <a:r>
              <a:rPr lang="en-US" i="1" dirty="0">
                <a:latin typeface="Calibri"/>
                <a:ea typeface="Calibri"/>
                <a:cs typeface="Calibri"/>
                <a:sym typeface="Calibri"/>
              </a:rPr>
              <a:t>-azione</a:t>
            </a:r>
            <a:endParaRPr i="1" dirty="0">
              <a:latin typeface="Calibri"/>
              <a:ea typeface="Calibri"/>
              <a:cs typeface="Calibri"/>
              <a:sym typeface="Calibri"/>
            </a:endParaRPr>
          </a:p>
        </p:txBody>
      </p:sp>
      <p:graphicFrame>
        <p:nvGraphicFramePr>
          <p:cNvPr id="205" name="Google Shape;205;g329f623bc3f_0_7"/>
          <p:cNvGraphicFramePr/>
          <p:nvPr/>
        </p:nvGraphicFramePr>
        <p:xfrm>
          <a:off x="316992" y="5872575"/>
          <a:ext cx="8095150" cy="741700"/>
        </p:xfrm>
        <a:graphic>
          <a:graphicData uri="http://schemas.openxmlformats.org/drawingml/2006/table">
            <a:tbl>
              <a:tblPr firstRow="1" bandRow="1">
                <a:noFill/>
                <a:tableStyleId>{DDAF400C-53C5-452D-9C8D-CDF8B15540AE}</a:tableStyleId>
              </a:tblPr>
              <a:tblGrid>
                <a:gridCol w="199915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gridCol w="2032000">
                  <a:extLst>
                    <a:ext uri="{9D8B030D-6E8A-4147-A177-3AD203B41FA5}">
                      <a16:colId xmlns:a16="http://schemas.microsoft.com/office/drawing/2014/main" val="20003"/>
                    </a:ext>
                  </a:extLst>
                </a:gridCol>
              </a:tblGrid>
              <a:tr h="370850">
                <a:tc>
                  <a:txBody>
                    <a:bodyPr/>
                    <a:lstStyle/>
                    <a:p>
                      <a:pPr marL="0" marR="0" lvl="0" indent="0" algn="l" rtl="0">
                        <a:lnSpc>
                          <a:spcPct val="100000"/>
                        </a:lnSpc>
                        <a:spcBef>
                          <a:spcPts val="0"/>
                        </a:spcBef>
                        <a:spcAft>
                          <a:spcPts val="0"/>
                        </a:spcAft>
                        <a:buNone/>
                      </a:pPr>
                      <a:r>
                        <a:rPr lang="en-US" sz="1400" b="1" u="none" strike="noStrike" cap="none"/>
                        <a:t>Fase</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Che cosa?</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Quando?</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Chi?</a:t>
                      </a:r>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US" sz="1400" b="1" u="none" strike="noStrike" cap="none"/>
                        <a:t>1) ....</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9"/>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dirty="0" err="1">
                <a:solidFill>
                  <a:srgbClr val="FFFFFF"/>
                </a:solidFill>
              </a:rPr>
              <a:t>Creare</a:t>
            </a:r>
            <a:r>
              <a:rPr lang="en-US" sz="2800" b="1" dirty="0">
                <a:solidFill>
                  <a:srgbClr val="FFFFFF"/>
                </a:solidFill>
              </a:rPr>
              <a:t> un piano di </a:t>
            </a:r>
            <a:r>
              <a:rPr lang="en-US" sz="2800" b="1" i="1" dirty="0" err="1">
                <a:solidFill>
                  <a:srgbClr val="FFFFFF"/>
                </a:solidFill>
              </a:rPr>
              <a:t>ricerca</a:t>
            </a:r>
            <a:r>
              <a:rPr lang="en-US" sz="2800" b="1" i="1" dirty="0">
                <a:solidFill>
                  <a:srgbClr val="FFFFFF"/>
                </a:solidFill>
              </a:rPr>
              <a:t>-azione</a:t>
            </a:r>
            <a:endParaRPr sz="2800" b="1" i="1" dirty="0">
              <a:solidFill>
                <a:srgbClr val="FFFFFF"/>
              </a:solidFill>
            </a:endParaRPr>
          </a:p>
        </p:txBody>
      </p:sp>
      <p:sp>
        <p:nvSpPr>
          <p:cNvPr id="211" name="Google Shape;211;p9"/>
          <p:cNvSpPr txBox="1"/>
          <p:nvPr/>
        </p:nvSpPr>
        <p:spPr>
          <a:xfrm>
            <a:off x="284149" y="1240750"/>
            <a:ext cx="5240351" cy="24186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None/>
            </a:pPr>
            <a:r>
              <a:rPr lang="en-US" sz="2200" b="1" i="0" u="none" strike="noStrike" cap="none" dirty="0">
                <a:solidFill>
                  <a:schemeClr val="dk1"/>
                </a:solidFill>
                <a:latin typeface="Arial"/>
                <a:ea typeface="Arial"/>
                <a:cs typeface="Arial"/>
                <a:sym typeface="Arial"/>
              </a:rPr>
              <a:t>4) </a:t>
            </a:r>
            <a:r>
              <a:rPr lang="en-US" sz="2200" b="1" i="0" u="none" strike="noStrike" cap="none" dirty="0" err="1">
                <a:solidFill>
                  <a:schemeClr val="dk1"/>
                </a:solidFill>
                <a:latin typeface="Arial"/>
                <a:ea typeface="Arial"/>
                <a:cs typeface="Arial"/>
                <a:sym typeface="Arial"/>
              </a:rPr>
              <a:t>Metodi</a:t>
            </a:r>
            <a:r>
              <a:rPr lang="en-US" sz="2200" b="1" i="0" u="none" strike="noStrike" cap="none" dirty="0">
                <a:solidFill>
                  <a:schemeClr val="dk1"/>
                </a:solidFill>
                <a:latin typeface="Arial"/>
                <a:ea typeface="Arial"/>
                <a:cs typeface="Arial"/>
                <a:sym typeface="Arial"/>
              </a:rPr>
              <a:t> di </a:t>
            </a:r>
            <a:r>
              <a:rPr lang="en-US" sz="2200" b="1" i="0" u="none" strike="noStrike" cap="none" dirty="0" err="1">
                <a:solidFill>
                  <a:schemeClr val="dk1"/>
                </a:solidFill>
                <a:latin typeface="Arial"/>
                <a:ea typeface="Arial"/>
                <a:cs typeface="Arial"/>
                <a:sym typeface="Arial"/>
              </a:rPr>
              <a:t>raccolta</a:t>
            </a:r>
            <a:r>
              <a:rPr lang="en-US" sz="2200" b="1" i="0" u="none" strike="noStrike" cap="none" dirty="0">
                <a:solidFill>
                  <a:schemeClr val="dk1"/>
                </a:solidFill>
                <a:latin typeface="Arial"/>
                <a:ea typeface="Arial"/>
                <a:cs typeface="Arial"/>
                <a:sym typeface="Arial"/>
              </a:rPr>
              <a:t> </a:t>
            </a:r>
            <a:r>
              <a:rPr lang="en-US" sz="2200" b="1" i="0" u="none" strike="noStrike" cap="none" dirty="0" err="1">
                <a:solidFill>
                  <a:schemeClr val="dk1"/>
                </a:solidFill>
                <a:latin typeface="Arial"/>
                <a:ea typeface="Arial"/>
                <a:cs typeface="Arial"/>
                <a:sym typeface="Arial"/>
              </a:rPr>
              <a:t>dei</a:t>
            </a:r>
            <a:r>
              <a:rPr lang="en-US" sz="2200" b="1" i="0" u="none" strike="noStrike" cap="none" dirty="0">
                <a:solidFill>
                  <a:schemeClr val="dk1"/>
                </a:solidFill>
                <a:latin typeface="Arial"/>
                <a:ea typeface="Arial"/>
                <a:cs typeface="Arial"/>
                <a:sym typeface="Arial"/>
              </a:rPr>
              <a:t> </a:t>
            </a:r>
            <a:r>
              <a:rPr lang="en-US" sz="2200" b="1" i="0" u="none" strike="noStrike" cap="none" dirty="0" err="1">
                <a:solidFill>
                  <a:schemeClr val="dk1"/>
                </a:solidFill>
                <a:latin typeface="Arial"/>
                <a:ea typeface="Arial"/>
                <a:cs typeface="Arial"/>
                <a:sym typeface="Arial"/>
              </a:rPr>
              <a:t>dati</a:t>
            </a:r>
            <a:endParaRPr lang="en-US" sz="2200" b="1" i="0"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endParaRPr dirty="0">
              <a:solidFill>
                <a:schemeClr val="dk1"/>
              </a:solidFill>
            </a:endParaRPr>
          </a:p>
          <a:p>
            <a:pPr marL="342900" marR="0" lvl="0" indent="-342900" algn="l" rtl="0">
              <a:lnSpc>
                <a:spcPct val="107000"/>
              </a:lnSpc>
              <a:spcBef>
                <a:spcPts val="0"/>
              </a:spcBef>
              <a:spcAft>
                <a:spcPts val="0"/>
              </a:spcAft>
              <a:buClr>
                <a:schemeClr val="dk1"/>
              </a:buClr>
              <a:buSzPts val="1000"/>
              <a:buFont typeface="Noto Sans Symbols"/>
              <a:buChar char="∙"/>
            </a:pPr>
            <a:r>
              <a:rPr lang="en-US" sz="1800" b="0" i="0" u="none" strike="noStrike" cap="none" dirty="0" err="1">
                <a:solidFill>
                  <a:schemeClr val="dk1"/>
                </a:solidFill>
                <a:latin typeface="Arial"/>
                <a:ea typeface="Arial"/>
                <a:cs typeface="Arial"/>
                <a:sym typeface="Arial"/>
              </a:rPr>
              <a:t>Campioni</a:t>
            </a:r>
            <a:r>
              <a:rPr lang="en-US" sz="1800" b="0" i="0" u="none" strike="noStrike" cap="none" dirty="0">
                <a:solidFill>
                  <a:schemeClr val="dk1"/>
                </a:solidFill>
                <a:latin typeface="Arial"/>
                <a:ea typeface="Arial"/>
                <a:cs typeface="Arial"/>
                <a:sym typeface="Arial"/>
              </a:rPr>
              <a:t> di </a:t>
            </a:r>
            <a:r>
              <a:rPr lang="en-US" sz="1800" b="0" i="0" u="none" strike="noStrike" cap="none" dirty="0" err="1">
                <a:solidFill>
                  <a:schemeClr val="dk1"/>
                </a:solidFill>
                <a:latin typeface="Arial"/>
                <a:ea typeface="Arial"/>
                <a:cs typeface="Arial"/>
                <a:sym typeface="Arial"/>
              </a:rPr>
              <a:t>lavoro</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della</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classe</a:t>
            </a:r>
            <a:endParaRPr dirty="0">
              <a:solidFill>
                <a:schemeClr val="dk1"/>
              </a:solidFil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dirty="0" err="1">
                <a:solidFill>
                  <a:schemeClr val="dk1"/>
                </a:solidFill>
                <a:latin typeface="Arial"/>
                <a:ea typeface="Arial"/>
                <a:cs typeface="Arial"/>
                <a:sym typeface="Arial"/>
              </a:rPr>
              <a:t>Osservazioni</a:t>
            </a:r>
            <a:r>
              <a:rPr lang="en-US" sz="1800" b="0" i="0" u="none" strike="noStrike" cap="none" dirty="0">
                <a:solidFill>
                  <a:schemeClr val="dk1"/>
                </a:solidFill>
                <a:latin typeface="Arial"/>
                <a:ea typeface="Arial"/>
                <a:cs typeface="Arial"/>
                <a:sym typeface="Arial"/>
              </a:rPr>
              <a:t> in </a:t>
            </a:r>
            <a:r>
              <a:rPr lang="en-US" sz="1800" b="0" i="0" u="none" strike="noStrike" cap="none" dirty="0" err="1">
                <a:solidFill>
                  <a:schemeClr val="dk1"/>
                </a:solidFill>
                <a:latin typeface="Arial"/>
                <a:ea typeface="Arial"/>
                <a:cs typeface="Arial"/>
                <a:sym typeface="Arial"/>
              </a:rPr>
              <a:t>classe</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tra</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pari</a:t>
            </a:r>
            <a:r>
              <a:rPr lang="en-US" sz="1800" b="0" i="0" u="none" strike="noStrike" cap="none" dirty="0">
                <a:solidFill>
                  <a:schemeClr val="dk1"/>
                </a:solidFill>
                <a:latin typeface="Arial"/>
                <a:ea typeface="Arial"/>
                <a:cs typeface="Arial"/>
                <a:sym typeface="Arial"/>
              </a:rPr>
              <a:t> o </a:t>
            </a:r>
            <a:r>
              <a:rPr lang="en-US" sz="1800" b="0" i="0" u="none" strike="noStrike" cap="none" dirty="0" err="1">
                <a:solidFill>
                  <a:schemeClr val="dk1"/>
                </a:solidFill>
                <a:latin typeface="Arial"/>
                <a:ea typeface="Arial"/>
                <a:cs typeface="Arial"/>
                <a:sym typeface="Arial"/>
              </a:rPr>
              <a:t>individuali</a:t>
            </a:r>
            <a:r>
              <a:rPr lang="en-US" sz="1800" b="0" i="0" u="none" strike="noStrike" cap="none" dirty="0">
                <a:solidFill>
                  <a:schemeClr val="dk1"/>
                </a:solidFill>
                <a:latin typeface="Arial"/>
                <a:ea typeface="Arial"/>
                <a:cs typeface="Arial"/>
                <a:sym typeface="Arial"/>
              </a:rPr>
              <a:t>)</a:t>
            </a:r>
            <a:endParaRPr sz="1800" b="0" i="0" u="none" strike="noStrike" cap="none" dirty="0">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dirty="0" err="1">
                <a:solidFill>
                  <a:schemeClr val="dk1"/>
                </a:solidFill>
                <a:latin typeface="Arial"/>
                <a:ea typeface="Arial"/>
                <a:cs typeface="Arial"/>
                <a:sym typeface="Arial"/>
              </a:rPr>
              <a:t>Sondaggi</a:t>
            </a:r>
            <a:r>
              <a:rPr lang="en-US" sz="1800" b="0" i="0" u="none" strike="noStrike" cap="none" dirty="0">
                <a:solidFill>
                  <a:schemeClr val="dk1"/>
                </a:solidFill>
                <a:latin typeface="Arial"/>
                <a:ea typeface="Arial"/>
                <a:cs typeface="Arial"/>
                <a:sym typeface="Arial"/>
              </a:rPr>
              <a:t>/</a:t>
            </a:r>
            <a:r>
              <a:rPr lang="en-US" sz="1800" b="0" i="0" u="none" strike="noStrike" cap="none" dirty="0" err="1">
                <a:solidFill>
                  <a:schemeClr val="dk1"/>
                </a:solidFill>
                <a:latin typeface="Arial"/>
                <a:ea typeface="Arial"/>
                <a:cs typeface="Arial"/>
                <a:sym typeface="Arial"/>
              </a:rPr>
              <a:t>questionari</a:t>
            </a:r>
            <a:endParaRPr sz="1800" b="0" i="0" u="none" strike="noStrike" cap="none" dirty="0">
              <a:solidFill>
                <a:schemeClr val="dk1"/>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2200"/>
              <a:buFont typeface="Arial"/>
              <a:buNone/>
            </a:pPr>
            <a:endParaRPr sz="2200" b="0" i="1" u="none" strike="noStrike" cap="none" dirty="0">
              <a:solidFill>
                <a:schemeClr val="dk1"/>
              </a:solidFill>
              <a:latin typeface="Calibri"/>
              <a:ea typeface="Calibri"/>
              <a:cs typeface="Calibri"/>
              <a:sym typeface="Calibri"/>
            </a:endParaRPr>
          </a:p>
        </p:txBody>
      </p:sp>
      <p:sp>
        <p:nvSpPr>
          <p:cNvPr id="212" name="Google Shape;212;p9"/>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dirty="0" err="1"/>
              <a:t>Dalle</a:t>
            </a:r>
            <a:r>
              <a:rPr lang="en-US" dirty="0"/>
              <a:t> idee </a:t>
            </a:r>
            <a:r>
              <a:rPr lang="en-US" dirty="0" err="1"/>
              <a:t>all'azione</a:t>
            </a:r>
            <a:r>
              <a:rPr lang="en-US" dirty="0"/>
              <a:t>: </a:t>
            </a:r>
            <a:r>
              <a:rPr lang="en-US" dirty="0" err="1"/>
              <a:t>costruire</a:t>
            </a:r>
            <a:r>
              <a:rPr lang="en-US" dirty="0"/>
              <a:t> il piano di </a:t>
            </a:r>
            <a:r>
              <a:rPr lang="en-US" i="1" dirty="0" err="1"/>
              <a:t>ricerca</a:t>
            </a:r>
            <a:r>
              <a:rPr lang="en-US" i="1" dirty="0"/>
              <a:t>-azione</a:t>
            </a:r>
            <a:endParaRPr i="1" dirty="0"/>
          </a:p>
        </p:txBody>
      </p:sp>
      <p:graphicFrame>
        <p:nvGraphicFramePr>
          <p:cNvPr id="213" name="Google Shape;213;p9"/>
          <p:cNvGraphicFramePr/>
          <p:nvPr>
            <p:extLst>
              <p:ext uri="{D42A27DB-BD31-4B8C-83A1-F6EECF244321}">
                <p14:modId xmlns:p14="http://schemas.microsoft.com/office/powerpoint/2010/main" val="4258980871"/>
              </p:ext>
            </p:extLst>
          </p:nvPr>
        </p:nvGraphicFramePr>
        <p:xfrm>
          <a:off x="480800" y="3167729"/>
          <a:ext cx="9448800" cy="3657640"/>
        </p:xfrm>
        <a:graphic>
          <a:graphicData uri="http://schemas.openxmlformats.org/drawingml/2006/table">
            <a:tbl>
              <a:tblPr firstRow="1" bandRow="1">
                <a:noFill/>
                <a:tableStyleId>{DDAF400C-53C5-452D-9C8D-CDF8B15540AE}</a:tableStyleId>
              </a:tblPr>
              <a:tblGrid>
                <a:gridCol w="2419025">
                  <a:extLst>
                    <a:ext uri="{9D8B030D-6E8A-4147-A177-3AD203B41FA5}">
                      <a16:colId xmlns:a16="http://schemas.microsoft.com/office/drawing/2014/main" val="20000"/>
                    </a:ext>
                  </a:extLst>
                </a:gridCol>
                <a:gridCol w="2383225">
                  <a:extLst>
                    <a:ext uri="{9D8B030D-6E8A-4147-A177-3AD203B41FA5}">
                      <a16:colId xmlns:a16="http://schemas.microsoft.com/office/drawing/2014/main" val="20001"/>
                    </a:ext>
                  </a:extLst>
                </a:gridCol>
                <a:gridCol w="2383225">
                  <a:extLst>
                    <a:ext uri="{9D8B030D-6E8A-4147-A177-3AD203B41FA5}">
                      <a16:colId xmlns:a16="http://schemas.microsoft.com/office/drawing/2014/main" val="20002"/>
                    </a:ext>
                  </a:extLst>
                </a:gridCol>
                <a:gridCol w="2263325">
                  <a:extLst>
                    <a:ext uri="{9D8B030D-6E8A-4147-A177-3AD203B41FA5}">
                      <a16:colId xmlns:a16="http://schemas.microsoft.com/office/drawing/2014/main" val="20003"/>
                    </a:ext>
                  </a:extLst>
                </a:gridCol>
              </a:tblGrid>
              <a:tr h="365075">
                <a:tc>
                  <a:txBody>
                    <a:bodyPr/>
                    <a:lstStyle/>
                    <a:p>
                      <a:pPr marL="0" marR="0" lvl="0" indent="0" algn="l" rtl="0">
                        <a:lnSpc>
                          <a:spcPct val="100000"/>
                        </a:lnSpc>
                        <a:spcBef>
                          <a:spcPts val="0"/>
                        </a:spcBef>
                        <a:spcAft>
                          <a:spcPts val="0"/>
                        </a:spcAft>
                        <a:buNone/>
                      </a:pPr>
                      <a:r>
                        <a:rPr lang="en-US" sz="2000" b="1" u="none" strike="noStrike" cap="none" dirty="0" err="1">
                          <a:latin typeface="Arial"/>
                          <a:ea typeface="Arial"/>
                          <a:cs typeface="Arial"/>
                          <a:sym typeface="Arial"/>
                        </a:rPr>
                        <a:t>Metodo</a:t>
                      </a:r>
                      <a:endParaRPr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2000" b="1" u="none" strike="noStrike" cap="none" dirty="0" err="1">
                          <a:latin typeface="Arial"/>
                          <a:cs typeface="Arial"/>
                          <a:sym typeface="Arial"/>
                        </a:rPr>
                        <a:t>Oggetto</a:t>
                      </a:r>
                      <a:r>
                        <a:rPr lang="en-US" sz="2000" b="1" u="none" strike="noStrike" cap="none" dirty="0">
                          <a:latin typeface="Arial"/>
                          <a:cs typeface="Arial"/>
                          <a:sym typeface="Arial"/>
                        </a:rPr>
                        <a:t> del </a:t>
                      </a:r>
                      <a:r>
                        <a:rPr lang="en-US" sz="2000" b="1" u="none" strike="noStrike" cap="none" dirty="0" err="1">
                          <a:latin typeface="Arial"/>
                          <a:cs typeface="Arial"/>
                          <a:sym typeface="Arial"/>
                        </a:rPr>
                        <a:t>monitoraggio</a:t>
                      </a:r>
                      <a:endParaRPr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Strumento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Frequenza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520425">
                <a:tc>
                  <a:txBody>
                    <a:bodyPr/>
                    <a:lstStyle/>
                    <a:p>
                      <a:pPr marL="0" marR="0" lvl="0" indent="0" algn="l" rtl="0">
                        <a:lnSpc>
                          <a:spcPct val="100000"/>
                        </a:lnSpc>
                        <a:spcBef>
                          <a:spcPts val="0"/>
                        </a:spcBef>
                        <a:spcAft>
                          <a:spcPts val="0"/>
                        </a:spcAft>
                        <a:buNone/>
                      </a:pPr>
                      <a:r>
                        <a:rPr lang="en-US" sz="1600" u="none" strike="noStrike" cap="none" dirty="0" err="1">
                          <a:latin typeface="Arial"/>
                          <a:ea typeface="Arial"/>
                          <a:cs typeface="Arial"/>
                          <a:sym typeface="Arial"/>
                        </a:rPr>
                        <a:t>Invio</a:t>
                      </a:r>
                      <a:r>
                        <a:rPr lang="en-US" sz="1600" u="none" strike="noStrike" cap="none" dirty="0">
                          <a:latin typeface="Arial"/>
                          <a:ea typeface="Arial"/>
                          <a:cs typeface="Arial"/>
                          <a:sym typeface="Arial"/>
                        </a:rPr>
                        <a:t> del </a:t>
                      </a:r>
                      <a:r>
                        <a:rPr lang="en-US" sz="1600" u="none" strike="noStrike" cap="none" dirty="0" err="1">
                          <a:latin typeface="Arial"/>
                          <a:ea typeface="Arial"/>
                          <a:cs typeface="Arial"/>
                          <a:sym typeface="Arial"/>
                        </a:rPr>
                        <a:t>codice</a:t>
                      </a:r>
                      <a:endParaRPr sz="1600" u="none" strike="noStrike" cap="none" dirty="0">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dirty="0">
                          <a:latin typeface="Arial"/>
                          <a:ea typeface="Arial"/>
                          <a:cs typeface="Arial"/>
                          <a:sym typeface="Arial"/>
                        </a:rPr>
                        <a:t>% di </a:t>
                      </a:r>
                      <a:r>
                        <a:rPr lang="en-US" sz="1600" u="none" strike="noStrike" cap="none" dirty="0" err="1">
                          <a:latin typeface="Arial"/>
                          <a:ea typeface="Arial"/>
                          <a:cs typeface="Arial"/>
                          <a:sym typeface="Arial"/>
                        </a:rPr>
                        <a:t>ragazze</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che</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inviano</a:t>
                      </a:r>
                      <a:r>
                        <a:rPr lang="en-US" sz="1600" u="none" strike="noStrike" cap="none" dirty="0">
                          <a:latin typeface="Arial"/>
                          <a:ea typeface="Arial"/>
                          <a:cs typeface="Arial"/>
                          <a:sym typeface="Arial"/>
                        </a:rPr>
                        <a:t> un </a:t>
                      </a:r>
                      <a:r>
                        <a:rPr lang="en-US" sz="1600" u="none" strike="noStrike" cap="none" dirty="0" err="1">
                          <a:latin typeface="Arial"/>
                          <a:ea typeface="Arial"/>
                          <a:cs typeface="Arial"/>
                          <a:sym typeface="Arial"/>
                        </a:rPr>
                        <a:t>codice</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corretto</a:t>
                      </a:r>
                      <a:r>
                        <a:rPr lang="en-US" sz="1600" u="none" strike="noStrike" cap="none" dirty="0">
                          <a:latin typeface="Arial"/>
                          <a:ea typeface="Arial"/>
                          <a:cs typeface="Arial"/>
                          <a:sym typeface="Arial"/>
                        </a:rPr>
                        <a:t> rispetto ai </a:t>
                      </a:r>
                      <a:r>
                        <a:rPr lang="en-US" sz="1600" u="none" strike="noStrike" cap="none" dirty="0" err="1">
                          <a:latin typeface="Arial"/>
                          <a:ea typeface="Arial"/>
                          <a:cs typeface="Arial"/>
                          <a:sym typeface="Arial"/>
                        </a:rPr>
                        <a:t>ragazzi</a:t>
                      </a:r>
                      <a:r>
                        <a:rPr lang="en-US" sz="1600" u="none" strike="noStrike" cap="none" dirty="0">
                          <a:latin typeface="Arial"/>
                          <a:ea typeface="Arial"/>
                          <a:cs typeface="Arial"/>
                          <a:sym typeface="Arial"/>
                        </a:rPr>
                        <a:t>.</a:t>
                      </a:r>
                      <a:endParaRPr sz="1600" u="none" strike="noStrike" cap="none" dirty="0">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dirty="0">
                          <a:latin typeface="Arial"/>
                          <a:ea typeface="Arial"/>
                          <a:cs typeface="Arial"/>
                          <a:sym typeface="Arial"/>
                        </a:rPr>
                        <a:t>LMS (es. Google classroom)</a:t>
                      </a:r>
                      <a:endParaRPr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Settimanale</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75200">
                <a:tc>
                  <a:txBody>
                    <a:bodyPr/>
                    <a:lstStyle/>
                    <a:p>
                      <a:pPr marL="0" marR="0" lvl="0" indent="0" algn="l" rtl="0">
                        <a:lnSpc>
                          <a:spcPct val="100000"/>
                        </a:lnSpc>
                        <a:spcBef>
                          <a:spcPts val="0"/>
                        </a:spcBef>
                        <a:spcAft>
                          <a:spcPts val="0"/>
                        </a:spcAft>
                        <a:buNone/>
                      </a:pPr>
                      <a:r>
                        <a:rPr lang="en-US" sz="1600" u="none" strike="noStrike" cap="none" dirty="0" err="1">
                          <a:latin typeface="Arial"/>
                          <a:ea typeface="Arial"/>
                          <a:cs typeface="Arial"/>
                          <a:sym typeface="Arial"/>
                        </a:rPr>
                        <a:t>Sondaggi</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sull’autostima</a:t>
                      </a:r>
                      <a:endParaRPr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dirty="0" err="1">
                          <a:latin typeface="Arial"/>
                          <a:ea typeface="Arial"/>
                          <a:cs typeface="Arial"/>
                          <a:sym typeface="Arial"/>
                        </a:rPr>
                        <a:t>Valutazioni</a:t>
                      </a:r>
                      <a:r>
                        <a:rPr lang="en-US" sz="1600" u="none" strike="noStrike" cap="none" dirty="0">
                          <a:latin typeface="Arial"/>
                          <a:ea typeface="Arial"/>
                          <a:cs typeface="Arial"/>
                          <a:sym typeface="Arial"/>
                        </a:rPr>
                        <a:t> pre/post: "</a:t>
                      </a:r>
                      <a:r>
                        <a:rPr lang="en-US" sz="1600" u="none" strike="noStrike" cap="none" dirty="0" err="1">
                          <a:latin typeface="Arial"/>
                          <a:ea typeface="Arial"/>
                          <a:cs typeface="Arial"/>
                          <a:sym typeface="Arial"/>
                        </a:rPr>
                        <a:t>Quanto</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ti</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senti</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sicura</a:t>
                      </a:r>
                      <a:r>
                        <a:rPr lang="en-US" sz="1600" u="none" strike="noStrike" cap="none" dirty="0">
                          <a:latin typeface="Arial"/>
                          <a:ea typeface="Arial"/>
                          <a:cs typeface="Arial"/>
                          <a:sym typeface="Arial"/>
                        </a:rPr>
                        <a:t>/o </a:t>
                      </a:r>
                      <a:r>
                        <a:rPr lang="en-US" sz="1600" u="none" strike="noStrike" cap="none" dirty="0" err="1">
                          <a:latin typeface="Arial"/>
                          <a:ea typeface="Arial"/>
                          <a:cs typeface="Arial"/>
                          <a:sym typeface="Arial"/>
                        </a:rPr>
                        <a:t>nel</a:t>
                      </a:r>
                      <a:r>
                        <a:rPr lang="en-US" sz="1600" u="none" strike="noStrike" cap="none" dirty="0">
                          <a:latin typeface="Arial"/>
                          <a:ea typeface="Arial"/>
                          <a:cs typeface="Arial"/>
                          <a:sym typeface="Arial"/>
                        </a:rPr>
                        <a:t> </a:t>
                      </a:r>
                      <a:r>
                        <a:rPr lang="en-US" sz="1600" i="1" u="none" strike="noStrike" cap="none" dirty="0">
                          <a:latin typeface="Arial"/>
                          <a:ea typeface="Arial"/>
                          <a:cs typeface="Arial"/>
                          <a:sym typeface="Arial"/>
                        </a:rPr>
                        <a:t>debug</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scala</a:t>
                      </a:r>
                      <a:r>
                        <a:rPr lang="en-US" sz="1600" u="none" strike="noStrike" cap="none" dirty="0">
                          <a:latin typeface="Arial"/>
                          <a:ea typeface="Arial"/>
                          <a:cs typeface="Arial"/>
                          <a:sym typeface="Arial"/>
                        </a:rPr>
                        <a:t> 1-5).</a:t>
                      </a:r>
                      <a:endParaRPr sz="1600" u="none" strike="noStrike" cap="none" dirty="0">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Modulo Google anonimo</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dirty="0">
                          <a:latin typeface="Arial"/>
                          <a:ea typeface="Arial"/>
                          <a:cs typeface="Arial"/>
                          <a:sym typeface="Arial"/>
                        </a:rPr>
                        <a:t>Pre-</a:t>
                      </a:r>
                      <a:r>
                        <a:rPr lang="en-US" sz="1600" u="none" strike="noStrike" cap="none" dirty="0" err="1">
                          <a:latin typeface="Arial"/>
                          <a:ea typeface="Arial"/>
                          <a:cs typeface="Arial"/>
                          <a:sym typeface="Arial"/>
                        </a:rPr>
                        <a:t>intervento</a:t>
                      </a:r>
                      <a:r>
                        <a:rPr lang="en-US" sz="1600" u="none" strike="noStrike" cap="none" dirty="0">
                          <a:latin typeface="Arial"/>
                          <a:ea typeface="Arial"/>
                          <a:cs typeface="Arial"/>
                          <a:sym typeface="Arial"/>
                        </a:rPr>
                        <a:t> + </a:t>
                      </a:r>
                      <a:r>
                        <a:rPr lang="en-US" sz="1600" u="none" strike="noStrike" cap="none" dirty="0" err="1">
                          <a:latin typeface="Arial"/>
                          <a:ea typeface="Arial"/>
                          <a:cs typeface="Arial"/>
                          <a:sym typeface="Arial"/>
                        </a:rPr>
                        <a:t>quarta</a:t>
                      </a:r>
                      <a:r>
                        <a:rPr lang="en-US" sz="1600" u="none" strike="noStrike" cap="none" dirty="0">
                          <a:latin typeface="Arial"/>
                          <a:ea typeface="Arial"/>
                          <a:cs typeface="Arial"/>
                          <a:sym typeface="Arial"/>
                        </a:rPr>
                        <a:t> </a:t>
                      </a:r>
                      <a:r>
                        <a:rPr lang="en-US" sz="1600" u="none" strike="noStrike" cap="none" dirty="0" err="1">
                          <a:latin typeface="Arial"/>
                          <a:ea typeface="Arial"/>
                          <a:cs typeface="Arial"/>
                          <a:sym typeface="Arial"/>
                        </a:rPr>
                        <a:t>settimana</a:t>
                      </a:r>
                      <a:endParaRPr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41275">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Note di osservazione</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dirty="0" err="1">
                          <a:latin typeface="Arial"/>
                          <a:ea typeface="Arial"/>
                          <a:cs typeface="Arial"/>
                          <a:sym typeface="Arial"/>
                        </a:rPr>
                        <a:t>Registra</a:t>
                      </a:r>
                      <a:r>
                        <a:rPr lang="en-US" sz="1600" u="none" strike="noStrike" cap="none" dirty="0">
                          <a:latin typeface="Arial"/>
                          <a:ea typeface="Arial"/>
                          <a:cs typeface="Arial"/>
                          <a:sym typeface="Arial"/>
                        </a:rPr>
                        <a:t> la </a:t>
                      </a:r>
                      <a:r>
                        <a:rPr lang="en-US" sz="1600" u="none" strike="noStrike" cap="none" dirty="0" err="1">
                          <a:latin typeface="Arial"/>
                          <a:ea typeface="Arial"/>
                          <a:cs typeface="Arial"/>
                          <a:sym typeface="Arial"/>
                        </a:rPr>
                        <a:t>partecipazione</a:t>
                      </a:r>
                      <a:r>
                        <a:rPr lang="en-US" sz="1600" u="none" strike="noStrike" cap="none" dirty="0">
                          <a:latin typeface="Arial"/>
                          <a:ea typeface="Arial"/>
                          <a:cs typeface="Arial"/>
                          <a:sym typeface="Arial"/>
                        </a:rPr>
                        <a:t> alle </a:t>
                      </a:r>
                      <a:r>
                        <a:rPr lang="en-US" sz="1600" u="none" strike="noStrike" cap="none" dirty="0" err="1">
                          <a:latin typeface="Arial"/>
                          <a:ea typeface="Arial"/>
                          <a:cs typeface="Arial"/>
                          <a:sym typeface="Arial"/>
                        </a:rPr>
                        <a:t>discussioni</a:t>
                      </a:r>
                      <a:r>
                        <a:rPr lang="en-US" sz="1600" u="none" strike="noStrike" cap="none" dirty="0">
                          <a:latin typeface="Arial"/>
                          <a:ea typeface="Arial"/>
                          <a:cs typeface="Arial"/>
                          <a:sym typeface="Arial"/>
                        </a:rPr>
                        <a:t> in </a:t>
                      </a:r>
                      <a:r>
                        <a:rPr lang="en-US" sz="1600" u="none" strike="noStrike" cap="none" dirty="0" err="1">
                          <a:latin typeface="Arial"/>
                          <a:ea typeface="Arial"/>
                          <a:cs typeface="Arial"/>
                          <a:sym typeface="Arial"/>
                        </a:rPr>
                        <a:t>coppia</a:t>
                      </a:r>
                      <a:r>
                        <a:rPr lang="en-US" sz="1600" u="none" strike="noStrike" cap="none" dirty="0">
                          <a:latin typeface="Arial"/>
                          <a:ea typeface="Arial"/>
                          <a:cs typeface="Arial"/>
                          <a:sym typeface="Arial"/>
                        </a:rPr>
                        <a:t> in base al </a:t>
                      </a:r>
                      <a:r>
                        <a:rPr lang="en-US" sz="1600" u="none" strike="noStrike" cap="none" dirty="0" err="1">
                          <a:latin typeface="Arial"/>
                          <a:ea typeface="Arial"/>
                          <a:cs typeface="Arial"/>
                          <a:sym typeface="Arial"/>
                        </a:rPr>
                        <a:t>genere</a:t>
                      </a:r>
                      <a:r>
                        <a:rPr lang="en-US" sz="1600" u="none" strike="noStrike" cap="none" dirty="0">
                          <a:latin typeface="Arial"/>
                          <a:ea typeface="Arial"/>
                          <a:cs typeface="Arial"/>
                          <a:sym typeface="Arial"/>
                        </a:rPr>
                        <a:t>.</a:t>
                      </a:r>
                      <a:endParaRPr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Rubrica: "parla più di 2 volte per sessione".</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dirty="0" err="1">
                          <a:latin typeface="Arial"/>
                          <a:ea typeface="Arial"/>
                          <a:cs typeface="Arial"/>
                          <a:sym typeface="Arial"/>
                        </a:rPr>
                        <a:t>Sessioni</a:t>
                      </a:r>
                      <a:r>
                        <a:rPr lang="en-US" sz="1600" u="none" strike="noStrike" cap="none" dirty="0">
                          <a:latin typeface="Arial"/>
                          <a:ea typeface="Arial"/>
                          <a:cs typeface="Arial"/>
                          <a:sym typeface="Arial"/>
                        </a:rPr>
                        <a:t> 1, 3, 5</a:t>
                      </a:r>
                      <a:endParaRPr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14" name="Google Shape;214;p9"/>
          <p:cNvSpPr txBox="1"/>
          <p:nvPr/>
        </p:nvSpPr>
        <p:spPr>
          <a:xfrm>
            <a:off x="5344350" y="1205000"/>
            <a:ext cx="4705800" cy="2418600"/>
          </a:xfrm>
          <a:prstGeom prst="rect">
            <a:avLst/>
          </a:prstGeom>
          <a:noFill/>
          <a:ln>
            <a:noFill/>
          </a:ln>
        </p:spPr>
        <p:txBody>
          <a:bodyPr spcFirstLastPara="1" wrap="square" lIns="91425" tIns="91425" rIns="91425" bIns="91425" anchor="t" anchorCtr="0">
            <a:noAutofit/>
          </a:bodyPr>
          <a:lstStyle/>
          <a:p>
            <a:pPr marL="457200" marR="0" lvl="0" indent="0" algn="l" rtl="0">
              <a:lnSpc>
                <a:spcPct val="107000"/>
              </a:lnSpc>
              <a:spcBef>
                <a:spcPts val="800"/>
              </a:spcBef>
              <a:spcAft>
                <a:spcPts val="0"/>
              </a:spcAft>
              <a:buNone/>
            </a:pPr>
            <a:endParaRPr sz="1800" b="0" i="0" u="none" strike="noStrike" cap="none" dirty="0">
              <a:solidFill>
                <a:schemeClr val="dk1"/>
              </a:solidFill>
              <a:latin typeface="Arial"/>
              <a:ea typeface="Arial"/>
              <a:cs typeface="Arial"/>
              <a:sym typeface="Arial"/>
            </a:endParaRPr>
          </a:p>
          <a:p>
            <a:pPr marL="342900" marR="0" lvl="1" indent="-342900" algn="l" rtl="0">
              <a:lnSpc>
                <a:spcPct val="107000"/>
              </a:lnSpc>
              <a:spcBef>
                <a:spcPts val="800"/>
              </a:spcBef>
              <a:spcAft>
                <a:spcPts val="0"/>
              </a:spcAft>
              <a:buClr>
                <a:schemeClr val="dk1"/>
              </a:buClr>
              <a:buSzPts val="1000"/>
              <a:buFont typeface="Noto Sans Symbols"/>
              <a:buChar char="∙"/>
            </a:pPr>
            <a:r>
              <a:rPr lang="en-US" sz="1800" b="0" i="0" u="none" strike="noStrike" cap="none" dirty="0" err="1">
                <a:solidFill>
                  <a:schemeClr val="dk1"/>
                </a:solidFill>
                <a:latin typeface="Arial"/>
                <a:ea typeface="Arial"/>
                <a:cs typeface="Arial"/>
                <a:sym typeface="Arial"/>
              </a:rPr>
              <a:t>Discussioni</a:t>
            </a:r>
            <a:r>
              <a:rPr lang="en-US" sz="1800" b="0" i="0" u="none" strike="noStrike" cap="none" dirty="0">
                <a:solidFill>
                  <a:schemeClr val="dk1"/>
                </a:solidFill>
                <a:latin typeface="Arial"/>
                <a:ea typeface="Arial"/>
                <a:cs typeface="Arial"/>
                <a:sym typeface="Arial"/>
              </a:rPr>
              <a:t> di </a:t>
            </a:r>
            <a:r>
              <a:rPr lang="en-US" sz="1800" b="0" i="0" u="none" strike="noStrike" cap="none" dirty="0" err="1">
                <a:solidFill>
                  <a:schemeClr val="dk1"/>
                </a:solidFill>
                <a:latin typeface="Arial"/>
                <a:ea typeface="Arial"/>
                <a:cs typeface="Arial"/>
                <a:sym typeface="Arial"/>
              </a:rPr>
              <a:t>gruppo</a:t>
            </a:r>
            <a:endParaRPr sz="1800" b="0" i="0" u="none" strike="noStrike" cap="none" dirty="0">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dirty="0" err="1">
                <a:solidFill>
                  <a:schemeClr val="dk1"/>
                </a:solidFill>
                <a:latin typeface="Arial"/>
                <a:ea typeface="Arial"/>
                <a:cs typeface="Arial"/>
                <a:sym typeface="Arial"/>
              </a:rPr>
              <a:t>Risultati</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della</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valutazione</a:t>
            </a:r>
            <a:endParaRPr sz="1800" b="0" i="0" u="none" strike="noStrike" cap="none" dirty="0">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dirty="0" err="1">
                <a:solidFill>
                  <a:schemeClr val="dk1"/>
                </a:solidFill>
                <a:latin typeface="Arial"/>
                <a:ea typeface="Arial"/>
                <a:cs typeface="Arial"/>
                <a:sym typeface="Arial"/>
              </a:rPr>
              <a:t>Monitoraggio</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della</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partecipazione</a:t>
            </a:r>
            <a:endParaRPr dirty="0">
              <a:solidFill>
                <a:schemeClr val="dk1"/>
              </a:solidFill>
            </a:endParaRPr>
          </a:p>
          <a:p>
            <a:pPr marL="0" marR="0" lvl="0" indent="0" algn="l" rtl="0">
              <a:lnSpc>
                <a:spcPct val="100000"/>
              </a:lnSpc>
              <a:spcBef>
                <a:spcPts val="800"/>
              </a:spcBef>
              <a:spcAft>
                <a:spcPts val="0"/>
              </a:spcAft>
              <a:buClr>
                <a:srgbClr val="000000"/>
              </a:buClr>
              <a:buSzPts val="2200"/>
              <a:buFont typeface="Arial"/>
              <a:buNone/>
            </a:pPr>
            <a:endParaRPr sz="22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6"/>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dirty="0" err="1">
                <a:solidFill>
                  <a:srgbClr val="FFFFFF"/>
                </a:solidFill>
              </a:rPr>
              <a:t>Creare</a:t>
            </a:r>
            <a:r>
              <a:rPr lang="en-US" sz="2800" b="1" dirty="0">
                <a:solidFill>
                  <a:srgbClr val="FFFFFF"/>
                </a:solidFill>
              </a:rPr>
              <a:t> un piano di </a:t>
            </a:r>
            <a:r>
              <a:rPr lang="en-US" sz="2800" b="1" i="1" dirty="0" err="1">
                <a:solidFill>
                  <a:srgbClr val="FFFFFF"/>
                </a:solidFill>
              </a:rPr>
              <a:t>ricerca</a:t>
            </a:r>
            <a:r>
              <a:rPr lang="en-US" sz="2800" b="1" i="1" dirty="0">
                <a:solidFill>
                  <a:srgbClr val="FFFFFF"/>
                </a:solidFill>
              </a:rPr>
              <a:t>-azione</a:t>
            </a:r>
            <a:endParaRPr sz="2800" b="1" i="1" dirty="0">
              <a:solidFill>
                <a:srgbClr val="FFFFFF"/>
              </a:solidFill>
            </a:endParaRPr>
          </a:p>
        </p:txBody>
      </p:sp>
      <p:sp>
        <p:nvSpPr>
          <p:cNvPr id="220" name="Google Shape;220;p16"/>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dirty="0" err="1"/>
              <a:t>Dalle</a:t>
            </a:r>
            <a:r>
              <a:rPr lang="en-US" dirty="0"/>
              <a:t> idee </a:t>
            </a:r>
            <a:r>
              <a:rPr lang="en-US" dirty="0" err="1"/>
              <a:t>all'azione</a:t>
            </a:r>
            <a:r>
              <a:rPr lang="en-US" dirty="0"/>
              <a:t>: </a:t>
            </a:r>
            <a:r>
              <a:rPr lang="en-US" dirty="0" err="1"/>
              <a:t>costruire</a:t>
            </a:r>
            <a:r>
              <a:rPr lang="en-US" dirty="0"/>
              <a:t> un piano di </a:t>
            </a:r>
            <a:r>
              <a:rPr lang="en-US" i="1" dirty="0" err="1"/>
              <a:t>ricerca</a:t>
            </a:r>
            <a:r>
              <a:rPr lang="en-US" i="1" dirty="0"/>
              <a:t>-azione</a:t>
            </a:r>
            <a:endParaRPr i="1" dirty="0"/>
          </a:p>
        </p:txBody>
      </p:sp>
      <p:graphicFrame>
        <p:nvGraphicFramePr>
          <p:cNvPr id="221" name="Google Shape;221;p16"/>
          <p:cNvGraphicFramePr/>
          <p:nvPr>
            <p:extLst>
              <p:ext uri="{D42A27DB-BD31-4B8C-83A1-F6EECF244321}">
                <p14:modId xmlns:p14="http://schemas.microsoft.com/office/powerpoint/2010/main" val="2254628177"/>
              </p:ext>
            </p:extLst>
          </p:nvPr>
        </p:nvGraphicFramePr>
        <p:xfrm>
          <a:off x="271958" y="2553903"/>
          <a:ext cx="8127975" cy="2926120"/>
        </p:xfrm>
        <a:graphic>
          <a:graphicData uri="http://schemas.openxmlformats.org/drawingml/2006/table">
            <a:tbl>
              <a:tblPr firstRow="1" bandRow="1">
                <a:noFill/>
                <a:tableStyleId>{DDAF400C-53C5-452D-9C8D-CDF8B15540AE}</a:tableStyleId>
              </a:tblPr>
              <a:tblGrid>
                <a:gridCol w="2709325">
                  <a:extLst>
                    <a:ext uri="{9D8B030D-6E8A-4147-A177-3AD203B41FA5}">
                      <a16:colId xmlns:a16="http://schemas.microsoft.com/office/drawing/2014/main" val="20000"/>
                    </a:ext>
                  </a:extLst>
                </a:gridCol>
                <a:gridCol w="2709325">
                  <a:extLst>
                    <a:ext uri="{9D8B030D-6E8A-4147-A177-3AD203B41FA5}">
                      <a16:colId xmlns:a16="http://schemas.microsoft.com/office/drawing/2014/main" val="20001"/>
                    </a:ext>
                  </a:extLst>
                </a:gridCol>
                <a:gridCol w="2709325">
                  <a:extLst>
                    <a:ext uri="{9D8B030D-6E8A-4147-A177-3AD203B41FA5}">
                      <a16:colId xmlns:a16="http://schemas.microsoft.com/office/drawing/2014/main" val="20002"/>
                    </a:ext>
                  </a:extLst>
                </a:gridCol>
              </a:tblGrid>
              <a:tr h="370850">
                <a:tc>
                  <a:txBody>
                    <a:bodyPr/>
                    <a:lstStyle/>
                    <a:p>
                      <a:pPr marL="0" marR="0" lvl="0" indent="0" algn="l" rtl="0">
                        <a:lnSpc>
                          <a:spcPct val="100000"/>
                        </a:lnSpc>
                        <a:spcBef>
                          <a:spcPts val="0"/>
                        </a:spcBef>
                        <a:spcAft>
                          <a:spcPts val="0"/>
                        </a:spcAft>
                        <a:buNone/>
                      </a:pPr>
                      <a:r>
                        <a:rPr lang="it-IT" sz="2000" b="1" u="none" strike="noStrike" cap="none" noProof="0"/>
                        <a:t>Collaboratrice/</a:t>
                      </a:r>
                    </a:p>
                    <a:p>
                      <a:pPr marL="0" marR="0" lvl="0" indent="0" algn="l" rtl="0">
                        <a:lnSpc>
                          <a:spcPct val="100000"/>
                        </a:lnSpc>
                        <a:spcBef>
                          <a:spcPts val="0"/>
                        </a:spcBef>
                        <a:spcAft>
                          <a:spcPts val="0"/>
                        </a:spcAft>
                        <a:buNone/>
                      </a:pPr>
                      <a:r>
                        <a:rPr lang="it-IT" sz="2000" b="1" u="none" strike="noStrike" cap="none" noProof="0"/>
                        <a:t>collaboratore</a:t>
                      </a:r>
                      <a:endParaRPr lang="it-IT" noProof="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IT" sz="2000" b="1" u="none" strike="noStrike" cap="none" noProof="0"/>
                        <a:t>Ruolo</a:t>
                      </a: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IT" sz="2000" b="1" u="none" strike="noStrike" cap="none" noProof="0"/>
                        <a:t>Azione </a:t>
                      </a:r>
                      <a:endParaRPr lang="it-IT" noProof="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it-IT" sz="1600" u="none" strike="noStrike" cap="none" noProof="0"/>
                        <a:t>Classi</a:t>
                      </a:r>
                      <a:endParaRPr lang="it-IT" noProof="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IT" sz="1600" u="none" strike="noStrike" cap="none" noProof="0"/>
                        <a:t>Fornire un feedback sulle dinamiche di lavoro in coppia</a:t>
                      </a:r>
                      <a:endParaRPr lang="it-IT" noProof="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IT" sz="1600" u="none" strike="noStrike" cap="none" noProof="0" dirty="0"/>
                        <a:t>Condurre una discussione di gruppo durante la terza settimana</a:t>
                      </a:r>
                      <a:endParaRPr lang="it-IT" noProof="0"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None/>
                      </a:pPr>
                      <a:r>
                        <a:rPr lang="it-IT" sz="1600" u="none" strike="noStrike" cap="none" noProof="0"/>
                        <a:t>Docente di matematica </a:t>
                      </a:r>
                      <a:endParaRPr lang="it-IT" noProof="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IT" sz="1600" u="none" strike="noStrike" cap="none" noProof="0"/>
                        <a:t>Confrontare le strategie di lavoro in coppie </a:t>
                      </a:r>
                      <a:endParaRPr lang="it-IT" noProof="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IT" sz="1600" u="none" strike="noStrike" cap="none" noProof="0" dirty="0"/>
                        <a:t>Condividere le rubriche </a:t>
                      </a:r>
                      <a:endParaRPr lang="it-IT" noProof="0"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67775">
                <a:tc>
                  <a:txBody>
                    <a:bodyPr/>
                    <a:lstStyle/>
                    <a:p>
                      <a:pPr marL="0" marR="0" lvl="0" indent="0" algn="l" rtl="0">
                        <a:lnSpc>
                          <a:spcPct val="100000"/>
                        </a:lnSpc>
                        <a:spcBef>
                          <a:spcPts val="0"/>
                        </a:spcBef>
                        <a:spcAft>
                          <a:spcPts val="0"/>
                        </a:spcAft>
                        <a:buNone/>
                      </a:pPr>
                      <a:r>
                        <a:rPr lang="it-IT" sz="1600" u="none" strike="noStrike" cap="none" noProof="0"/>
                        <a:t>Classi </a:t>
                      </a:r>
                      <a:endParaRPr lang="it-IT" noProof="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IT" sz="1600" u="none" strike="noStrike" cap="none" noProof="0"/>
                        <a:t>Co-progettare il processo di anonimizzazione</a:t>
                      </a: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IT" sz="1600" u="none" strike="noStrike" cap="none" noProof="0" dirty="0"/>
                        <a:t>Votare le opzioni della piattaforma (ad es. moduli GG, </a:t>
                      </a:r>
                      <a:r>
                        <a:rPr lang="it-IT" sz="1600" u="none" strike="noStrike" cap="none" noProof="0" dirty="0" err="1"/>
                        <a:t>Padlet</a:t>
                      </a:r>
                      <a:r>
                        <a:rPr lang="it-IT" sz="1600" u="none" strike="noStrike" cap="none" noProof="0" dirty="0"/>
                        <a:t> ecc.)</a:t>
                      </a:r>
                      <a:endParaRPr lang="it-IT" noProof="0" dirty="0"/>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22" name="Google Shape;222;p16"/>
          <p:cNvSpPr txBox="1"/>
          <p:nvPr/>
        </p:nvSpPr>
        <p:spPr>
          <a:xfrm>
            <a:off x="271958" y="1294330"/>
            <a:ext cx="13626900" cy="1323600"/>
          </a:xfrm>
          <a:prstGeom prst="rect">
            <a:avLst/>
          </a:prstGeom>
          <a:noFill/>
          <a:ln>
            <a:noFill/>
          </a:ln>
        </p:spPr>
        <p:txBody>
          <a:bodyPr spcFirstLastPara="1" wrap="square" lIns="91425" tIns="45700" rIns="91425" bIns="45700" anchor="t" anchorCtr="0">
            <a:spAutoFit/>
          </a:bodyPr>
          <a:lstStyle/>
          <a:p>
            <a:pPr marL="88900" marR="0" lvl="0" indent="0" algn="l" rtl="0">
              <a:lnSpc>
                <a:spcPct val="100000"/>
              </a:lnSpc>
              <a:spcBef>
                <a:spcPts val="0"/>
              </a:spcBef>
              <a:spcAft>
                <a:spcPts val="0"/>
              </a:spcAft>
              <a:buNone/>
            </a:pPr>
            <a:r>
              <a:rPr lang="it-IT" sz="2200" b="1" i="0" u="none" strike="noStrike" cap="none" dirty="0">
                <a:solidFill>
                  <a:schemeClr val="dk1"/>
                </a:solidFill>
                <a:latin typeface="Calibri"/>
                <a:ea typeface="Calibri"/>
                <a:cs typeface="Calibri"/>
                <a:sym typeface="Calibri"/>
              </a:rPr>
              <a:t>5) Piano di collaborazione</a:t>
            </a:r>
            <a:endParaRPr lang="it-IT" dirty="0">
              <a:solidFill>
                <a:schemeClr val="dk1"/>
              </a:solidFill>
            </a:endParaRPr>
          </a:p>
          <a:p>
            <a:pPr marL="285750" marR="0" lvl="0" indent="-285750" algn="l" rtl="0">
              <a:lnSpc>
                <a:spcPct val="100000"/>
              </a:lnSpc>
              <a:spcBef>
                <a:spcPts val="0"/>
              </a:spcBef>
              <a:spcAft>
                <a:spcPts val="0"/>
              </a:spcAft>
              <a:buClr>
                <a:schemeClr val="dk1"/>
              </a:buClr>
              <a:buSzPts val="1800"/>
              <a:buFont typeface="Arial"/>
              <a:buChar char="•"/>
            </a:pPr>
            <a:r>
              <a:rPr lang="it-IT" sz="1800" b="0" i="0" u="none" strike="noStrike" cap="none" dirty="0">
                <a:solidFill>
                  <a:schemeClr val="dk1"/>
                </a:solidFill>
                <a:latin typeface="Arial"/>
                <a:ea typeface="Arial"/>
                <a:cs typeface="Arial"/>
                <a:sym typeface="Arial"/>
              </a:rPr>
              <a:t>Colleghe/i: chi vi aiuterà nella fase di attuazione o analisi?</a:t>
            </a:r>
            <a:endParaRPr lang="it-IT" dirty="0">
              <a:solidFill>
                <a:schemeClr val="dk1"/>
              </a:solidFill>
            </a:endParaRPr>
          </a:p>
          <a:p>
            <a:pPr marL="285750" marR="0" lvl="0" indent="-285750" algn="l" rtl="0">
              <a:lnSpc>
                <a:spcPct val="100000"/>
              </a:lnSpc>
              <a:spcBef>
                <a:spcPts val="0"/>
              </a:spcBef>
              <a:spcAft>
                <a:spcPts val="0"/>
              </a:spcAft>
              <a:buClr>
                <a:schemeClr val="dk1"/>
              </a:buClr>
              <a:buSzPts val="1800"/>
              <a:buFont typeface="Arial"/>
              <a:buChar char="•"/>
            </a:pPr>
            <a:r>
              <a:rPr lang="it-IT" sz="1800" b="0" i="0" u="none" strike="noStrike" cap="none" dirty="0">
                <a:solidFill>
                  <a:schemeClr val="dk1"/>
                </a:solidFill>
                <a:latin typeface="Arial"/>
                <a:ea typeface="Arial"/>
                <a:cs typeface="Arial"/>
                <a:sym typeface="Arial"/>
              </a:rPr>
              <a:t>Classi: in che modo le classi parteciperanno attivamente al processo? </a:t>
            </a:r>
            <a:endParaRPr lang="it-IT" dirty="0">
              <a:solidFill>
                <a:schemeClr val="dk1"/>
              </a:solidFill>
            </a:endParaRPr>
          </a:p>
          <a:p>
            <a:pPr marL="0" marR="0" lvl="0" indent="0" algn="l" rtl="0">
              <a:lnSpc>
                <a:spcPct val="100000"/>
              </a:lnSpc>
              <a:spcBef>
                <a:spcPts val="0"/>
              </a:spcBef>
              <a:spcAft>
                <a:spcPts val="0"/>
              </a:spcAft>
              <a:buClr>
                <a:srgbClr val="000000"/>
              </a:buClr>
              <a:buSzPts val="2200"/>
              <a:buFont typeface="Arial"/>
              <a:buNone/>
            </a:pPr>
            <a:endParaRPr lang="it-IT" sz="22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err="1">
                <a:solidFill>
                  <a:srgbClr val="FFFFFF"/>
                </a:solidFill>
              </a:rPr>
              <a:t>Attività</a:t>
            </a:r>
            <a:r>
              <a:rPr lang="en-US" sz="2800" b="1" dirty="0">
                <a:solidFill>
                  <a:srgbClr val="FFFFFF"/>
                </a:solidFill>
              </a:rPr>
              <a:t> 3: </a:t>
            </a:r>
            <a:r>
              <a:rPr lang="en-US" sz="2800" b="1" dirty="0" err="1">
                <a:solidFill>
                  <a:srgbClr val="FFFFFF"/>
                </a:solidFill>
              </a:rPr>
              <a:t>sviluppo</a:t>
            </a:r>
            <a:r>
              <a:rPr lang="en-US" sz="2800" b="1" dirty="0">
                <a:solidFill>
                  <a:srgbClr val="FFFFFF"/>
                </a:solidFill>
              </a:rPr>
              <a:t> del piano</a:t>
            </a:r>
            <a:endParaRPr sz="2800" b="1" dirty="0">
              <a:solidFill>
                <a:srgbClr val="FFFFFF"/>
              </a:solidFill>
            </a:endParaRPr>
          </a:p>
        </p:txBody>
      </p:sp>
      <p:sp>
        <p:nvSpPr>
          <p:cNvPr id="228" name="Google Shape;228;p17"/>
          <p:cNvSpPr txBox="1"/>
          <p:nvPr/>
        </p:nvSpPr>
        <p:spPr>
          <a:xfrm>
            <a:off x="352800" y="115076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None/>
            </a:pPr>
            <a:r>
              <a:rPr lang="en-US" sz="2400" b="1" dirty="0" err="1">
                <a:solidFill>
                  <a:srgbClr val="1D1D1B"/>
                </a:solidFill>
              </a:rPr>
              <a:t>Crea</a:t>
            </a:r>
            <a:r>
              <a:rPr lang="en-US" sz="2400" b="1" i="0" u="none" strike="noStrike" cap="none" dirty="0">
                <a:solidFill>
                  <a:srgbClr val="1D1D1B"/>
                </a:solidFill>
                <a:latin typeface="Arial"/>
                <a:ea typeface="Arial"/>
                <a:cs typeface="Arial"/>
                <a:sym typeface="Arial"/>
              </a:rPr>
              <a:t> il </a:t>
            </a:r>
            <a:r>
              <a:rPr lang="en-US" sz="2400" b="1" i="0" u="none" strike="noStrike" cap="none" dirty="0" err="1">
                <a:solidFill>
                  <a:srgbClr val="1D1D1B"/>
                </a:solidFill>
                <a:latin typeface="Arial"/>
                <a:ea typeface="Arial"/>
                <a:cs typeface="Arial"/>
                <a:sym typeface="Arial"/>
              </a:rPr>
              <a:t>tuo</a:t>
            </a:r>
            <a:r>
              <a:rPr lang="en-US" sz="2400" b="1" i="0" u="none" strike="noStrike" cap="none" dirty="0">
                <a:solidFill>
                  <a:srgbClr val="1D1D1B"/>
                </a:solidFill>
                <a:latin typeface="Arial"/>
                <a:ea typeface="Arial"/>
                <a:cs typeface="Arial"/>
                <a:sym typeface="Arial"/>
              </a:rPr>
              <a:t> piano di </a:t>
            </a:r>
            <a:r>
              <a:rPr lang="en-US" sz="2400" b="1" i="1" u="none" strike="noStrike" cap="none" dirty="0" err="1">
                <a:solidFill>
                  <a:srgbClr val="1D1D1B"/>
                </a:solidFill>
                <a:latin typeface="Arial"/>
                <a:ea typeface="Arial"/>
                <a:cs typeface="Arial"/>
                <a:sym typeface="Arial"/>
              </a:rPr>
              <a:t>ricerca</a:t>
            </a:r>
            <a:r>
              <a:rPr lang="en-US" sz="2400" b="1" i="1" u="none" strike="noStrike" cap="none" dirty="0">
                <a:solidFill>
                  <a:srgbClr val="1D1D1B"/>
                </a:solidFill>
                <a:latin typeface="Arial"/>
                <a:ea typeface="Arial"/>
                <a:cs typeface="Arial"/>
                <a:sym typeface="Arial"/>
              </a:rPr>
              <a:t>-azione</a:t>
            </a:r>
            <a:r>
              <a:rPr lang="en-US" sz="2400" b="1" i="0" u="none" strike="noStrike" cap="none" dirty="0">
                <a:solidFill>
                  <a:srgbClr val="1D1D1B"/>
                </a:solidFill>
                <a:latin typeface="Arial"/>
                <a:ea typeface="Arial"/>
                <a:cs typeface="Arial"/>
                <a:sym typeface="Arial"/>
              </a:rPr>
              <a:t>! </a:t>
            </a:r>
            <a:endParaRPr dirty="0"/>
          </a:p>
          <a:p>
            <a:pPr marL="88900" marR="0" lvl="0" indent="0" algn="l" rtl="0">
              <a:lnSpc>
                <a:spcPct val="100000"/>
              </a:lnSpc>
              <a:spcBef>
                <a:spcPts val="0"/>
              </a:spcBef>
              <a:spcAft>
                <a:spcPts val="0"/>
              </a:spcAft>
              <a:buNone/>
            </a:pPr>
            <a:r>
              <a:rPr lang="en-US" sz="2200" b="0" i="1" u="none" strike="noStrike" cap="none" dirty="0" err="1">
                <a:solidFill>
                  <a:schemeClr val="dk1"/>
                </a:solidFill>
                <a:latin typeface="Arial"/>
                <a:ea typeface="Arial"/>
                <a:cs typeface="Arial"/>
                <a:sym typeface="Arial"/>
              </a:rPr>
              <a:t>Compila</a:t>
            </a:r>
            <a:r>
              <a:rPr lang="en-US" sz="2200" b="0" i="1" u="none" strike="noStrike" cap="none" dirty="0">
                <a:solidFill>
                  <a:schemeClr val="dk1"/>
                </a:solidFill>
                <a:latin typeface="Arial"/>
                <a:ea typeface="Arial"/>
                <a:cs typeface="Arial"/>
                <a:sym typeface="Arial"/>
              </a:rPr>
              <a:t> il </a:t>
            </a:r>
            <a:r>
              <a:rPr lang="en-US" sz="2200" b="0" i="1" u="none" strike="noStrike" cap="none" dirty="0" err="1">
                <a:solidFill>
                  <a:schemeClr val="dk1"/>
                </a:solidFill>
                <a:latin typeface="Arial"/>
                <a:ea typeface="Arial"/>
                <a:cs typeface="Arial"/>
                <a:sym typeface="Arial"/>
              </a:rPr>
              <a:t>modello</a:t>
            </a:r>
            <a:r>
              <a:rPr lang="en-US" sz="2200" b="0" i="1" u="none" strike="noStrike" cap="none" dirty="0">
                <a:solidFill>
                  <a:schemeClr val="dk1"/>
                </a:solidFill>
                <a:latin typeface="Arial"/>
                <a:ea typeface="Arial"/>
                <a:cs typeface="Arial"/>
                <a:sym typeface="Arial"/>
              </a:rPr>
              <a:t> </a:t>
            </a:r>
            <a:r>
              <a:rPr lang="en-US" sz="2200" i="1" dirty="0">
                <a:solidFill>
                  <a:schemeClr val="dk1"/>
                </a:solidFill>
              </a:rPr>
              <a:t>del</a:t>
            </a:r>
            <a:r>
              <a:rPr lang="en-US" sz="2200" b="0" i="1" u="none" strike="noStrike" cap="none" dirty="0">
                <a:solidFill>
                  <a:schemeClr val="dk1"/>
                </a:solidFill>
                <a:latin typeface="Arial"/>
                <a:ea typeface="Arial"/>
                <a:cs typeface="Arial"/>
                <a:sym typeface="Arial"/>
              </a:rPr>
              <a:t> piano di </a:t>
            </a:r>
            <a:r>
              <a:rPr lang="en-US" sz="2200" b="0" i="1" u="none" strike="noStrike" cap="none" dirty="0" err="1">
                <a:solidFill>
                  <a:schemeClr val="dk1"/>
                </a:solidFill>
                <a:latin typeface="Arial"/>
                <a:ea typeface="Arial"/>
                <a:cs typeface="Arial"/>
                <a:sym typeface="Arial"/>
              </a:rPr>
              <a:t>ricerca</a:t>
            </a:r>
            <a:r>
              <a:rPr lang="en-US" sz="2200" b="0" i="1" u="none" strike="noStrike" cap="none" dirty="0">
                <a:solidFill>
                  <a:schemeClr val="dk1"/>
                </a:solidFill>
                <a:latin typeface="Arial"/>
                <a:ea typeface="Arial"/>
                <a:cs typeface="Arial"/>
                <a:sym typeface="Arial"/>
              </a:rPr>
              <a:t>-azione</a:t>
            </a:r>
            <a:endParaRPr dirty="0"/>
          </a:p>
          <a:p>
            <a:pPr marL="88900" marR="0" lvl="0" indent="0" algn="l" rtl="0">
              <a:lnSpc>
                <a:spcPct val="100000"/>
              </a:lnSpc>
              <a:spcBef>
                <a:spcPts val="0"/>
              </a:spcBef>
              <a:spcAft>
                <a:spcPts val="0"/>
              </a:spcAft>
              <a:buNone/>
            </a:pPr>
            <a:endParaRPr sz="2200" b="0" i="1"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endParaRPr sz="2200" b="0" i="1"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en-US" sz="2200" b="0" i="1" u="none" strike="noStrike" cap="none" dirty="0">
                <a:solidFill>
                  <a:schemeClr val="dk1"/>
                </a:solidFill>
                <a:latin typeface="Arial"/>
                <a:ea typeface="Arial"/>
                <a:cs typeface="Arial"/>
                <a:sym typeface="Arial"/>
              </a:rPr>
              <a:t> </a:t>
            </a:r>
            <a:endParaRPr dirty="0"/>
          </a:p>
        </p:txBody>
      </p:sp>
      <p:pic>
        <p:nvPicPr>
          <p:cNvPr id="229" name="Google Shape;229;p17"/>
          <p:cNvPicPr preferRelativeResize="0"/>
          <p:nvPr/>
        </p:nvPicPr>
        <p:blipFill rotWithShape="1">
          <a:blip r:embed="rId3">
            <a:alphaModFix/>
          </a:blip>
          <a:srcRect/>
          <a:stretch/>
        </p:blipFill>
        <p:spPr>
          <a:xfrm>
            <a:off x="760322" y="2241646"/>
            <a:ext cx="3551228" cy="3642676"/>
          </a:xfrm>
          <a:prstGeom prst="rect">
            <a:avLst/>
          </a:prstGeom>
          <a:noFill/>
          <a:ln>
            <a:noFill/>
          </a:ln>
        </p:spPr>
      </p:pic>
      <p:pic>
        <p:nvPicPr>
          <p:cNvPr id="230" name="Google Shape;230;p17"/>
          <p:cNvPicPr preferRelativeResize="0"/>
          <p:nvPr/>
        </p:nvPicPr>
        <p:blipFill rotWithShape="1">
          <a:blip r:embed="rId4">
            <a:alphaModFix/>
          </a:blip>
          <a:srcRect/>
          <a:stretch/>
        </p:blipFill>
        <p:spPr>
          <a:xfrm>
            <a:off x="6269411" y="2625708"/>
            <a:ext cx="3977985" cy="349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8"/>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err="1">
                <a:solidFill>
                  <a:srgbClr val="FFFFFF"/>
                </a:solidFill>
              </a:rPr>
              <a:t>Conclusione</a:t>
            </a:r>
            <a:r>
              <a:rPr lang="en-US" sz="2800" b="1" dirty="0">
                <a:solidFill>
                  <a:srgbClr val="FFFFFF"/>
                </a:solidFill>
              </a:rPr>
              <a:t> e </a:t>
            </a:r>
            <a:r>
              <a:rPr lang="en-US" sz="2800" b="1" dirty="0" err="1">
                <a:solidFill>
                  <a:srgbClr val="FFFFFF"/>
                </a:solidFill>
              </a:rPr>
              <a:t>passi</a:t>
            </a:r>
            <a:r>
              <a:rPr lang="en-US" sz="2800" b="1" dirty="0">
                <a:solidFill>
                  <a:srgbClr val="FFFFFF"/>
                </a:solidFill>
              </a:rPr>
              <a:t> </a:t>
            </a:r>
            <a:r>
              <a:rPr lang="en-US" sz="2800" b="1" dirty="0" err="1">
                <a:solidFill>
                  <a:srgbClr val="FFFFFF"/>
                </a:solidFill>
              </a:rPr>
              <a:t>successivi</a:t>
            </a:r>
            <a:endParaRPr sz="2800" b="1" dirty="0">
              <a:solidFill>
                <a:srgbClr val="FFFFFF"/>
              </a:solidFill>
            </a:endParaRPr>
          </a:p>
        </p:txBody>
      </p:sp>
      <p:sp>
        <p:nvSpPr>
          <p:cNvPr id="236" name="Google Shape;236;p18"/>
          <p:cNvSpPr txBox="1"/>
          <p:nvPr/>
        </p:nvSpPr>
        <p:spPr>
          <a:xfrm>
            <a:off x="352800" y="115076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None/>
            </a:pPr>
            <a:r>
              <a:rPr lang="it-IT" sz="2400" b="1" i="0" u="none" strike="noStrike" cap="none" dirty="0">
                <a:solidFill>
                  <a:schemeClr val="dk1"/>
                </a:solidFill>
                <a:latin typeface="Arial"/>
                <a:ea typeface="Arial"/>
                <a:cs typeface="Arial"/>
                <a:sym typeface="Arial"/>
              </a:rPr>
              <a:t>Principali risultati:</a:t>
            </a:r>
            <a:endParaRPr lang="it-IT" dirty="0"/>
          </a:p>
          <a:p>
            <a:pPr marL="457200" marR="0" lvl="0" indent="-342900" algn="l" rtl="0">
              <a:lnSpc>
                <a:spcPct val="107000"/>
              </a:lnSpc>
              <a:spcBef>
                <a:spcPts val="0"/>
              </a:spcBef>
              <a:spcAft>
                <a:spcPts val="0"/>
              </a:spcAft>
              <a:buClr>
                <a:schemeClr val="dk1"/>
              </a:buClr>
              <a:buSzPts val="1800"/>
              <a:buFont typeface="Arial"/>
              <a:buChar char="●"/>
            </a:pPr>
            <a:r>
              <a:rPr lang="it-IT" sz="1800" b="0" i="0" u="none" strike="noStrike" cap="none" dirty="0">
                <a:solidFill>
                  <a:schemeClr val="dk1"/>
                </a:solidFill>
                <a:latin typeface="Arial"/>
                <a:ea typeface="Arial"/>
                <a:cs typeface="Arial"/>
                <a:sym typeface="Arial"/>
              </a:rPr>
              <a:t>Un intervento efficace è mirato, misurabile e collaborativo.</a:t>
            </a:r>
          </a:p>
          <a:p>
            <a:pPr marL="457200" marR="0" lvl="0" indent="-342900" algn="l" rtl="0">
              <a:lnSpc>
                <a:spcPct val="107000"/>
              </a:lnSpc>
              <a:spcBef>
                <a:spcPts val="0"/>
              </a:spcBef>
              <a:spcAft>
                <a:spcPts val="0"/>
              </a:spcAft>
              <a:buClr>
                <a:schemeClr val="dk1"/>
              </a:buClr>
              <a:buSzPts val="1800"/>
              <a:buFont typeface="Arial"/>
              <a:buChar char="●"/>
            </a:pPr>
            <a:r>
              <a:rPr lang="it-IT" sz="1800" b="0" i="0" u="none" strike="noStrike" cap="none" dirty="0">
                <a:solidFill>
                  <a:schemeClr val="dk1"/>
                </a:solidFill>
                <a:latin typeface="Arial"/>
                <a:ea typeface="Arial"/>
                <a:cs typeface="Arial"/>
                <a:sym typeface="Arial"/>
              </a:rPr>
              <a:t>La raccolta dei dati deve essere mirata e gestibile.</a:t>
            </a:r>
          </a:p>
          <a:p>
            <a:pPr marL="457200" marR="0" lvl="0" indent="-342900" algn="l" rtl="0">
              <a:lnSpc>
                <a:spcPct val="107000"/>
              </a:lnSpc>
              <a:spcBef>
                <a:spcPts val="0"/>
              </a:spcBef>
              <a:spcAft>
                <a:spcPts val="0"/>
              </a:spcAft>
              <a:buClr>
                <a:schemeClr val="dk1"/>
              </a:buClr>
              <a:buSzPts val="1800"/>
              <a:buFont typeface="Arial"/>
              <a:buChar char="●"/>
            </a:pPr>
            <a:r>
              <a:rPr lang="it-IT" sz="1800" b="0" i="0" u="none" strike="noStrike" cap="none" dirty="0">
                <a:solidFill>
                  <a:schemeClr val="dk1"/>
                </a:solidFill>
                <a:latin typeface="Arial"/>
                <a:ea typeface="Arial"/>
                <a:cs typeface="Arial"/>
                <a:sym typeface="Arial"/>
              </a:rPr>
              <a:t>La collaborazione rafforza la validità e l'impatto della ricerca.</a:t>
            </a:r>
          </a:p>
          <a:p>
            <a:pPr marL="88900" marR="0" lvl="0" indent="0" algn="l" rtl="0">
              <a:lnSpc>
                <a:spcPct val="100000"/>
              </a:lnSpc>
              <a:spcBef>
                <a:spcPts val="800"/>
              </a:spcBef>
              <a:spcAft>
                <a:spcPts val="0"/>
              </a:spcAft>
              <a:buNone/>
            </a:pPr>
            <a:endParaRPr lang="it-IT" sz="2400" b="1" i="0"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it-IT" sz="2400" b="1" i="0" u="none" strike="noStrike" cap="none" dirty="0">
                <a:solidFill>
                  <a:schemeClr val="dk1"/>
                </a:solidFill>
                <a:latin typeface="Arial"/>
                <a:ea typeface="Arial"/>
                <a:cs typeface="Arial"/>
                <a:sym typeface="Arial"/>
              </a:rPr>
              <a:t>Prossimi passi:</a:t>
            </a:r>
            <a:endParaRPr lang="it-IT" dirty="0"/>
          </a:p>
          <a:p>
            <a:pPr marL="457200" marR="0" lvl="0" indent="-342900" algn="l" rtl="0">
              <a:lnSpc>
                <a:spcPct val="100000"/>
              </a:lnSpc>
              <a:spcBef>
                <a:spcPts val="0"/>
              </a:spcBef>
              <a:spcAft>
                <a:spcPts val="0"/>
              </a:spcAft>
              <a:buClr>
                <a:schemeClr val="dk1"/>
              </a:buClr>
              <a:buSzPts val="1800"/>
              <a:buFont typeface="Arial"/>
              <a:buChar char="●"/>
            </a:pPr>
            <a:r>
              <a:rPr lang="it-IT" sz="1800" b="0" i="0" u="none" strike="noStrike" cap="none" dirty="0">
                <a:solidFill>
                  <a:schemeClr val="dk1"/>
                </a:solidFill>
                <a:latin typeface="Arial"/>
                <a:ea typeface="Arial"/>
                <a:cs typeface="Arial"/>
                <a:sym typeface="Arial"/>
              </a:rPr>
              <a:t>Attuare il piano di </a:t>
            </a:r>
            <a:r>
              <a:rPr lang="it-IT" sz="1800" b="0" i="1" u="none" strike="noStrike" cap="none" dirty="0">
                <a:solidFill>
                  <a:schemeClr val="dk1"/>
                </a:solidFill>
                <a:latin typeface="Arial"/>
                <a:ea typeface="Arial"/>
                <a:cs typeface="Arial"/>
                <a:sym typeface="Arial"/>
              </a:rPr>
              <a:t>ricerca-azione.</a:t>
            </a:r>
            <a:endParaRPr lang="it-IT" sz="1800" b="1" i="1" u="none" strike="noStrike" cap="none" dirty="0">
              <a:solidFill>
                <a:schemeClr val="dk1"/>
              </a:solidFill>
              <a:latin typeface="Arial"/>
              <a:ea typeface="Arial"/>
              <a:cs typeface="Arial"/>
              <a:sym typeface="Arial"/>
            </a:endParaRPr>
          </a:p>
          <a:p>
            <a:pPr marL="457200" marR="0" lvl="0" indent="-342900" algn="l" rtl="0">
              <a:lnSpc>
                <a:spcPct val="100000"/>
              </a:lnSpc>
              <a:spcBef>
                <a:spcPts val="0"/>
              </a:spcBef>
              <a:spcAft>
                <a:spcPts val="0"/>
              </a:spcAft>
              <a:buClr>
                <a:schemeClr val="dk1"/>
              </a:buClr>
              <a:buSzPts val="1800"/>
              <a:buFont typeface="Arial"/>
              <a:buChar char="●"/>
            </a:pPr>
            <a:r>
              <a:rPr lang="it-IT" sz="1800" b="0" i="0" u="none" strike="noStrike" cap="none" dirty="0">
                <a:solidFill>
                  <a:schemeClr val="dk1"/>
                </a:solidFill>
                <a:latin typeface="Arial"/>
                <a:ea typeface="Arial"/>
                <a:cs typeface="Arial"/>
                <a:sym typeface="Arial"/>
              </a:rPr>
              <a:t>Documentare il processo e i risultati.</a:t>
            </a:r>
            <a:endParaRPr lang="it-IT" sz="1800" dirty="0">
              <a:solidFill>
                <a:schemeClr val="dk1"/>
              </a:solidFill>
            </a:endParaRPr>
          </a:p>
          <a:p>
            <a:pPr marL="457200" marR="0" lvl="0" indent="-342900" algn="l" rtl="0">
              <a:lnSpc>
                <a:spcPct val="100000"/>
              </a:lnSpc>
              <a:spcBef>
                <a:spcPts val="0"/>
              </a:spcBef>
              <a:spcAft>
                <a:spcPts val="0"/>
              </a:spcAft>
              <a:buClr>
                <a:schemeClr val="dk1"/>
              </a:buClr>
              <a:buSzPts val="1800"/>
              <a:buFont typeface="Arial"/>
              <a:buChar char="●"/>
            </a:pPr>
            <a:r>
              <a:rPr lang="it-IT" sz="1800" b="0" i="0" u="none" strike="noStrike" cap="none" dirty="0">
                <a:solidFill>
                  <a:schemeClr val="dk1"/>
                </a:solidFill>
                <a:latin typeface="Arial"/>
                <a:ea typeface="Arial"/>
                <a:cs typeface="Arial"/>
                <a:sym typeface="Arial"/>
              </a:rPr>
              <a:t>Modulo 8 - </a:t>
            </a:r>
            <a:r>
              <a:rPr lang="it-IT" sz="1800" i="1" dirty="0">
                <a:solidFill>
                  <a:schemeClr val="dk1"/>
                </a:solidFill>
              </a:rPr>
              <a:t>Laboratorio di </a:t>
            </a:r>
            <a:r>
              <a:rPr lang="it-IT" sz="1800" b="0" i="1" u="none" strike="noStrike" cap="none" dirty="0">
                <a:solidFill>
                  <a:schemeClr val="dk1"/>
                </a:solidFill>
                <a:latin typeface="Arial"/>
                <a:ea typeface="Arial"/>
                <a:cs typeface="Arial"/>
                <a:sym typeface="Arial"/>
              </a:rPr>
              <a:t>co-progettazione e valutazione degli scenari di apprendimento e insegnamento dell’informatica sulla base del quadro TINKER.</a:t>
            </a:r>
            <a:endParaRPr lang="it-IT" sz="1800" dirty="0">
              <a:solidFill>
                <a:schemeClr val="dk1"/>
              </a:solidFill>
            </a:endParaRPr>
          </a:p>
          <a:p>
            <a:pPr marL="88900" marR="0" lvl="0" indent="0" algn="l" rtl="0">
              <a:lnSpc>
                <a:spcPct val="100000"/>
              </a:lnSpc>
              <a:spcBef>
                <a:spcPts val="0"/>
              </a:spcBef>
              <a:spcAft>
                <a:spcPts val="0"/>
              </a:spcAft>
              <a:buNone/>
            </a:pPr>
            <a:endParaRPr lang="it-IT" sz="2200" b="0" i="1"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endParaRPr lang="it-IT" sz="2200" b="0" i="1" u="none" strike="noStrike" cap="none" dirty="0">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it-IT" sz="2200" b="0" i="1" u="none" strike="noStrike" cap="none" dirty="0">
                <a:solidFill>
                  <a:schemeClr val="dk1"/>
                </a:solidFill>
                <a:latin typeface="Arial"/>
                <a:ea typeface="Arial"/>
                <a:cs typeface="Arial"/>
                <a:sym typeface="Arial"/>
              </a:rPr>
              <a:t> </a:t>
            </a:r>
            <a:endParaRPr lang="it-IT"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en-US" sz="2800"/>
              <a:t>Risorse aggiuntive</a:t>
            </a:r>
            <a:endParaRPr sz="3400"/>
          </a:p>
        </p:txBody>
      </p:sp>
      <p:sp>
        <p:nvSpPr>
          <p:cNvPr id="242" name="Google Shape;242;p44"/>
          <p:cNvSpPr txBox="1">
            <a:spLocks noGrp="1"/>
          </p:cNvSpPr>
          <p:nvPr>
            <p:ph type="body" idx="2"/>
          </p:nvPr>
        </p:nvSpPr>
        <p:spPr>
          <a:xfrm>
            <a:off x="84627" y="797521"/>
            <a:ext cx="11957694" cy="5560750"/>
          </a:xfrm>
          <a:prstGeom prst="rect">
            <a:avLst/>
          </a:prstGeom>
          <a:noFill/>
          <a:ln>
            <a:noFill/>
          </a:ln>
        </p:spPr>
        <p:txBody>
          <a:bodyPr spcFirstLastPara="1" wrap="square" lIns="91425" tIns="45700" rIns="91425" bIns="45700" anchor="t" anchorCtr="0">
            <a:noAutofit/>
          </a:bodyPr>
          <a:lstStyle/>
          <a:p>
            <a:pPr marL="457200" lvl="0" indent="-317500" algn="l" rtl="0">
              <a:lnSpc>
                <a:spcPct val="200000"/>
              </a:lnSpc>
              <a:spcBef>
                <a:spcPts val="1000"/>
              </a:spcBef>
              <a:spcAft>
                <a:spcPts val="0"/>
              </a:spcAft>
              <a:buClr>
                <a:srgbClr val="1D1D1B"/>
              </a:buClr>
              <a:buSzPts val="1400"/>
              <a:buChar char="●"/>
            </a:pPr>
            <a:r>
              <a:rPr lang="en-US" sz="1400" dirty="0">
                <a:solidFill>
                  <a:srgbClr val="1D1D1B"/>
                </a:solidFill>
                <a:latin typeface="Arial"/>
                <a:ea typeface="Arial"/>
                <a:cs typeface="Arial"/>
                <a:sym typeface="Arial"/>
              </a:rPr>
              <a:t>Hargreaves, A., &amp; O’Connor, M. T. (2019). Leading collaborative professionalism. Centre for Strategic Education (Australia). </a:t>
            </a:r>
            <a:r>
              <a:rPr lang="en-US" sz="1400" u="sng" dirty="0">
                <a:solidFill>
                  <a:schemeClr val="hlink"/>
                </a:solidFill>
                <a:latin typeface="Arial"/>
                <a:ea typeface="Arial"/>
                <a:cs typeface="Arial"/>
                <a:sym typeface="Arial"/>
                <a:hlinkClick r:id="rId3"/>
              </a:rPr>
              <a:t>https://www.andyhargreaves.com/uploads/5/2/9/2/5292616/seminar_series_274-april2018.pdf</a:t>
            </a:r>
            <a:r>
              <a:rPr lang="en-US" sz="1400" dirty="0">
                <a:solidFill>
                  <a:srgbClr val="1D1D1B"/>
                </a:solidFill>
                <a:latin typeface="Arial"/>
                <a:ea typeface="Arial"/>
                <a:cs typeface="Arial"/>
                <a:sym typeface="Arial"/>
              </a:rPr>
              <a:t> </a:t>
            </a:r>
            <a:endParaRPr lang="en-US" sz="1400" dirty="0"/>
          </a:p>
          <a:p>
            <a:pPr marL="457200" lvl="0" indent="-317500" algn="l" rtl="0">
              <a:lnSpc>
                <a:spcPct val="200000"/>
              </a:lnSpc>
              <a:spcBef>
                <a:spcPts val="1000"/>
              </a:spcBef>
              <a:spcAft>
                <a:spcPts val="0"/>
              </a:spcAft>
              <a:buClr>
                <a:srgbClr val="1D1D1B"/>
              </a:buClr>
              <a:buSzPts val="1400"/>
              <a:buFont typeface="Arial"/>
              <a:buChar char="●"/>
            </a:pPr>
            <a:r>
              <a:rPr lang="en-US" sz="1400" b="0" i="0" dirty="0">
                <a:solidFill>
                  <a:schemeClr val="dk1"/>
                </a:solidFill>
                <a:latin typeface="Arial"/>
                <a:ea typeface="Arial"/>
                <a:cs typeface="Arial"/>
                <a:sym typeface="Arial"/>
              </a:rPr>
              <a:t>Dunne, F., Evans, P., &amp; Thompson-Grove, G. (n.d.). </a:t>
            </a:r>
            <a:r>
              <a:rPr lang="en-US" sz="1400" b="0" i="1" dirty="0">
                <a:solidFill>
                  <a:schemeClr val="dk1"/>
                </a:solidFill>
                <a:latin typeface="Arial"/>
                <a:ea typeface="Arial"/>
                <a:cs typeface="Arial"/>
                <a:sym typeface="Arial"/>
              </a:rPr>
              <a:t>Consultancy protocol: Framing consultancy dilemmas</a:t>
            </a:r>
            <a:r>
              <a:rPr lang="en-US" sz="1400" b="0" i="0" dirty="0">
                <a:solidFill>
                  <a:schemeClr val="dk1"/>
                </a:solidFill>
                <a:latin typeface="Arial"/>
                <a:ea typeface="Arial"/>
                <a:cs typeface="Arial"/>
                <a:sym typeface="Arial"/>
              </a:rPr>
              <a:t>. Coalition of Essential Schools &amp; Annenberg Institute for School Reform. </a:t>
            </a:r>
            <a:r>
              <a:rPr lang="en-US" sz="1400" b="0" i="0" u="sng" dirty="0">
                <a:solidFill>
                  <a:schemeClr val="hlink"/>
                </a:solidFill>
                <a:latin typeface="Arial"/>
                <a:ea typeface="Arial"/>
                <a:cs typeface="Arial"/>
                <a:sym typeface="Arial"/>
                <a:hlinkClick r:id="rId4"/>
              </a:rPr>
              <a:t>https://www.clee.org/wp-content/uploads/2024/07/consultancy.pdf</a:t>
            </a:r>
            <a:r>
              <a:rPr lang="en-US" sz="1400" b="0" i="0" dirty="0">
                <a:solidFill>
                  <a:schemeClr val="dk1"/>
                </a:solidFill>
                <a:latin typeface="Arial"/>
                <a:ea typeface="Arial"/>
                <a:cs typeface="Arial"/>
                <a:sym typeface="Arial"/>
              </a:rPr>
              <a:t> </a:t>
            </a:r>
            <a:endParaRPr lang="en-US" sz="1400" dirty="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dirty="0" err="1">
                <a:solidFill>
                  <a:srgbClr val="1D1D1B"/>
                </a:solidFill>
                <a:latin typeface="Arial"/>
                <a:ea typeface="Arial"/>
                <a:cs typeface="Arial"/>
                <a:sym typeface="Arial"/>
              </a:rPr>
              <a:t>Mertler</a:t>
            </a:r>
            <a:r>
              <a:rPr lang="en-US" sz="1400" dirty="0">
                <a:solidFill>
                  <a:srgbClr val="1D1D1B"/>
                </a:solidFill>
                <a:latin typeface="Arial"/>
                <a:ea typeface="Arial"/>
                <a:cs typeface="Arial"/>
                <a:sym typeface="Arial"/>
              </a:rPr>
              <a:t>, C. A. (2019). Action research: Improving schools and empowering educators (6th ed.). SAGE Publications. </a:t>
            </a:r>
            <a:r>
              <a:rPr lang="en-US" sz="1400" u="sng" dirty="0">
                <a:solidFill>
                  <a:schemeClr val="hlink"/>
                </a:solidFill>
                <a:latin typeface="Arial"/>
                <a:ea typeface="Arial"/>
                <a:cs typeface="Arial"/>
                <a:sym typeface="Arial"/>
                <a:hlinkClick r:id="rId5"/>
              </a:rPr>
              <a:t>https://books.google.it/books?id=_KahDwAAQBAJ&amp;lpg=PP1&amp;pg=PP1#v=onepage&amp;q&amp;f=false</a:t>
            </a:r>
            <a:r>
              <a:rPr lang="en-US" sz="1400" dirty="0">
                <a:solidFill>
                  <a:srgbClr val="1D1D1B"/>
                </a:solidFill>
                <a:latin typeface="Arial"/>
                <a:ea typeface="Arial"/>
                <a:cs typeface="Arial"/>
                <a:sym typeface="Arial"/>
              </a:rPr>
              <a:t> </a:t>
            </a:r>
            <a:endParaRPr lang="en-US" sz="1400" dirty="0"/>
          </a:p>
          <a:p>
            <a:pPr marL="457200" lvl="0" indent="-317500" algn="l" rtl="0">
              <a:lnSpc>
                <a:spcPct val="200000"/>
              </a:lnSpc>
              <a:spcBef>
                <a:spcPts val="1000"/>
              </a:spcBef>
              <a:spcAft>
                <a:spcPts val="0"/>
              </a:spcAft>
              <a:buClr>
                <a:srgbClr val="1D1D1B"/>
              </a:buClr>
              <a:buSzPts val="1400"/>
              <a:buChar char="●"/>
            </a:pPr>
            <a:r>
              <a:rPr lang="en-US" sz="1400" dirty="0" err="1">
                <a:solidFill>
                  <a:srgbClr val="1D1D1B"/>
                </a:solidFill>
                <a:latin typeface="Arial"/>
                <a:ea typeface="Arial"/>
                <a:cs typeface="Arial"/>
                <a:sym typeface="Arial"/>
              </a:rPr>
              <a:t>Vescio</a:t>
            </a:r>
            <a:r>
              <a:rPr lang="en-US" sz="1400" dirty="0">
                <a:solidFill>
                  <a:srgbClr val="1D1D1B"/>
                </a:solidFill>
                <a:latin typeface="Arial"/>
                <a:ea typeface="Arial"/>
                <a:cs typeface="Arial"/>
                <a:sym typeface="Arial"/>
              </a:rPr>
              <a:t>, V., Ross, D., &amp; Adams, A. (2008). A review of research on the impact of professional learning communities on teaching practice and student learning. Teaching and Teacher Education, 24(1), 80-91. 10.1016/j.tate.2007.01.004. </a:t>
            </a:r>
            <a:r>
              <a:rPr lang="en-US" sz="1400" u="sng" dirty="0">
                <a:solidFill>
                  <a:schemeClr val="hlink"/>
                </a:solidFill>
                <a:latin typeface="Arial"/>
                <a:ea typeface="Arial"/>
                <a:cs typeface="Arial"/>
                <a:sym typeface="Arial"/>
                <a:hlinkClick r:id="rId6"/>
              </a:rPr>
              <a:t>https://rb.gy/erhvry</a:t>
            </a:r>
            <a:r>
              <a:rPr lang="en-US" sz="1400" dirty="0">
                <a:solidFill>
                  <a:srgbClr val="1D1D1B"/>
                </a:solidFill>
                <a:latin typeface="Arial"/>
                <a:ea typeface="Arial"/>
                <a:cs typeface="Arial"/>
                <a:sym typeface="Arial"/>
              </a:rPr>
              <a:t>.</a:t>
            </a:r>
          </a:p>
          <a:p>
            <a:pPr marL="457200" lvl="0" indent="-317500" algn="l" rtl="0">
              <a:lnSpc>
                <a:spcPct val="200000"/>
              </a:lnSpc>
              <a:spcBef>
                <a:spcPts val="1000"/>
              </a:spcBef>
              <a:spcAft>
                <a:spcPts val="0"/>
              </a:spcAft>
              <a:buClr>
                <a:srgbClr val="1D1D1B"/>
              </a:buClr>
              <a:buSzPts val="1400"/>
              <a:buFont typeface="Arial"/>
              <a:buChar char="●"/>
            </a:pPr>
            <a:r>
              <a:rPr lang="en-US" sz="1400" dirty="0">
                <a:solidFill>
                  <a:srgbClr val="1D1D1B"/>
                </a:solidFill>
                <a:latin typeface="Arial"/>
                <a:ea typeface="Arial"/>
                <a:cs typeface="Arial"/>
                <a:sym typeface="Arial"/>
              </a:rPr>
              <a:t>University of California. (n.d.). How to write SMART goals (v2). University of California Office of the President. </a:t>
            </a:r>
            <a:r>
              <a:rPr lang="en-US" sz="1400" u="sng" dirty="0">
                <a:solidFill>
                  <a:schemeClr val="hlink"/>
                </a:solidFill>
                <a:latin typeface="Arial"/>
                <a:ea typeface="Arial"/>
                <a:cs typeface="Arial"/>
                <a:sym typeface="Arial"/>
                <a:hlinkClick r:id="rId7"/>
              </a:rPr>
              <a:t>https://www.ucop.edu/local-human-resources/_files/performance-appraisal/How+to+write+SMART+Goals+v2.pdf</a:t>
            </a:r>
            <a:r>
              <a:rPr lang="en-US" sz="1400" dirty="0">
                <a:solidFill>
                  <a:srgbClr val="1D1D1B"/>
                </a:solidFill>
                <a:latin typeface="Arial"/>
                <a:ea typeface="Arial"/>
                <a:cs typeface="Arial"/>
                <a:sym typeface="Arial"/>
              </a:rPr>
              <a:t>. </a:t>
            </a:r>
          </a:p>
          <a:p>
            <a:pPr marL="457200" lvl="0" indent="-317500" algn="l" rtl="0">
              <a:lnSpc>
                <a:spcPct val="200000"/>
              </a:lnSpc>
              <a:spcBef>
                <a:spcPts val="1000"/>
              </a:spcBef>
              <a:spcAft>
                <a:spcPts val="0"/>
              </a:spcAft>
              <a:buClr>
                <a:srgbClr val="1D1D1B"/>
              </a:buClr>
              <a:buSzPts val="1400"/>
              <a:buFont typeface="Arial"/>
              <a:buChar char="●"/>
            </a:pPr>
            <a:r>
              <a:rPr lang="en-US" sz="1400" dirty="0">
                <a:solidFill>
                  <a:srgbClr val="1D1D1B"/>
                </a:solidFill>
                <a:latin typeface="Arial"/>
                <a:ea typeface="Arial"/>
                <a:cs typeface="Arial"/>
                <a:sym typeface="Arial"/>
              </a:rPr>
              <a:t>Action Research Tutorials. (2023, January 15). Writing SMART research questions for action research [Video]. YouTube. </a:t>
            </a:r>
            <a:r>
              <a:rPr lang="en-US" sz="1400" u="sng" dirty="0">
                <a:solidFill>
                  <a:schemeClr val="hlink"/>
                </a:solidFill>
                <a:latin typeface="Arial"/>
                <a:ea typeface="Arial"/>
                <a:cs typeface="Arial"/>
                <a:sym typeface="Arial"/>
                <a:hlinkClick r:id="rId8"/>
              </a:rPr>
              <a:t>https://www.youtube.com/watch?v=U4IU-y9-J8Q</a:t>
            </a:r>
            <a:r>
              <a:rPr lang="en-US" sz="1400" dirty="0">
                <a:solidFill>
                  <a:srgbClr val="1D1D1B"/>
                </a:solidFill>
                <a:latin typeface="Arial"/>
                <a:ea typeface="Arial"/>
                <a:cs typeface="Arial"/>
                <a:sym typeface="Arial"/>
              </a:rPr>
              <a:t>.</a:t>
            </a:r>
          </a:p>
          <a:p>
            <a:pPr marL="457200" lvl="0" indent="-228600" algn="l" rtl="0">
              <a:lnSpc>
                <a:spcPct val="200000"/>
              </a:lnSpc>
              <a:spcBef>
                <a:spcPts val="1000"/>
              </a:spcBef>
              <a:spcAft>
                <a:spcPts val="0"/>
              </a:spcAft>
              <a:buClr>
                <a:srgbClr val="1D1D1B"/>
              </a:buClr>
              <a:buSzPts val="1600"/>
              <a:buNone/>
            </a:pPr>
            <a:endParaRPr sz="1600" dirty="0">
              <a:solidFill>
                <a:srgbClr val="1D1D1B"/>
              </a:solidFill>
              <a:latin typeface="Arial"/>
              <a:ea typeface="Arial"/>
              <a:cs typeface="Arial"/>
              <a:sym typeface="Arial"/>
            </a:endParaRPr>
          </a:p>
          <a:p>
            <a:pPr marL="457200" lvl="0" indent="-228600" algn="l" rtl="0">
              <a:lnSpc>
                <a:spcPct val="200000"/>
              </a:lnSpc>
              <a:spcBef>
                <a:spcPts val="1000"/>
              </a:spcBef>
              <a:spcAft>
                <a:spcPts val="0"/>
              </a:spcAft>
              <a:buClr>
                <a:srgbClr val="1D1D1B"/>
              </a:buClr>
              <a:buSzPts val="1600"/>
              <a:buNone/>
            </a:pPr>
            <a:endParaRPr sz="1600" dirty="0">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grpSp>
        <p:nvGrpSpPr>
          <p:cNvPr id="247" name="Google Shape;247;g35774147b8d_0_57"/>
          <p:cNvGrpSpPr/>
          <p:nvPr/>
        </p:nvGrpSpPr>
        <p:grpSpPr>
          <a:xfrm>
            <a:off x="2179811" y="4729766"/>
            <a:ext cx="7832078" cy="1110328"/>
            <a:chOff x="2179603" y="4888792"/>
            <a:chExt cx="7798544" cy="1110328"/>
          </a:xfrm>
        </p:grpSpPr>
        <p:pic>
          <p:nvPicPr>
            <p:cNvPr id="248" name="Google Shape;248;g35774147b8d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49" name="Google Shape;249;g35774147b8d_0_57"/>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250" name="Google Shape;250;g35774147b8d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51" name="Google Shape;251;g35774147b8d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52" name="Google Shape;252;g35774147b8d_0_57"/>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253" name="Google Shape;253;g35774147b8d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54" name="Google Shape;254;g35774147b8d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55" name="Google Shape;255;g35774147b8d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56" name="Google Shape;256;g35774147b8d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57" name="Google Shape;257;g35774147b8d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58" name="Google Shape;258;g35774147b8d_0_57"/>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en-US" sz="1100">
                <a:solidFill>
                  <a:srgbClr val="1D1D1B"/>
                </a:solidFill>
                <a:latin typeface="Calibri"/>
                <a:ea typeface="Calibri"/>
                <a:cs typeface="Calibri"/>
                <a:sym typeface="Calibri"/>
              </a:rPr>
              <a:t>Disponibile su </a:t>
            </a:r>
            <a:r>
              <a:rPr lang="en-US" sz="1100" u="sng">
                <a:solidFill>
                  <a:schemeClr val="hlink"/>
                </a:solidFill>
                <a:latin typeface="Calibri"/>
                <a:ea typeface="Calibri"/>
                <a:cs typeface="Calibri"/>
                <a:sym typeface="Calibri"/>
                <a:hlinkClick r:id="rId13"/>
              </a:rPr>
              <a:t>https://tinker-project.eu/elearning/</a:t>
            </a:r>
            <a:endParaRPr sz="1100">
              <a:solidFill>
                <a:srgbClr val="16C45B"/>
              </a:solidFill>
              <a:latin typeface="Calibri"/>
              <a:ea typeface="Calibri"/>
              <a:cs typeface="Calibri"/>
              <a:sym typeface="Calibri"/>
            </a:endParaRPr>
          </a:p>
        </p:txBody>
      </p:sp>
      <p:pic>
        <p:nvPicPr>
          <p:cNvPr id="259" name="Google Shape;259;g35774147b8d_0_57"/>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260" name="Google Shape;260;g35774147b8d_0_57"/>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en-US" sz="1200" b="1" dirty="0">
                <a:solidFill>
                  <a:srgbClr val="1D1D1B"/>
                </a:solidFill>
                <a:latin typeface="Calibri"/>
                <a:ea typeface="Calibri"/>
                <a:cs typeface="Calibri"/>
                <a:sym typeface="Calibri"/>
              </a:rPr>
              <a:t>Questa </a:t>
            </a:r>
            <a:r>
              <a:rPr lang="en-US" sz="1200" b="1" dirty="0" err="1">
                <a:solidFill>
                  <a:srgbClr val="1D1D1B"/>
                </a:solidFill>
                <a:latin typeface="Calibri"/>
                <a:ea typeface="Calibri"/>
                <a:cs typeface="Calibri"/>
                <a:sym typeface="Calibri"/>
              </a:rPr>
              <a:t>pubblicazione</a:t>
            </a:r>
            <a:r>
              <a:rPr lang="en-US" sz="1200" b="1" dirty="0">
                <a:solidFill>
                  <a:srgbClr val="1D1D1B"/>
                </a:solidFill>
                <a:latin typeface="Calibri"/>
                <a:ea typeface="Calibri"/>
                <a:cs typeface="Calibri"/>
                <a:sym typeface="Calibri"/>
              </a:rPr>
              <a:t> è </a:t>
            </a:r>
            <a:r>
              <a:rPr lang="en-US" sz="1200" b="1" dirty="0" err="1">
                <a:solidFill>
                  <a:srgbClr val="1D1D1B"/>
                </a:solidFill>
                <a:latin typeface="Calibri"/>
                <a:ea typeface="Calibri"/>
                <a:cs typeface="Calibri"/>
                <a:sym typeface="Calibri"/>
              </a:rPr>
              <a:t>rilasciata</a:t>
            </a:r>
            <a:r>
              <a:rPr lang="en-US" sz="1200" b="1" dirty="0">
                <a:solidFill>
                  <a:srgbClr val="1D1D1B"/>
                </a:solidFill>
                <a:latin typeface="Calibri"/>
                <a:ea typeface="Calibri"/>
                <a:cs typeface="Calibri"/>
                <a:sym typeface="Calibri"/>
              </a:rPr>
              <a:t> con </a:t>
            </a:r>
            <a:r>
              <a:rPr lang="en-US" sz="1200" b="1" dirty="0" err="1">
                <a:solidFill>
                  <a:srgbClr val="1D1D1B"/>
                </a:solidFill>
                <a:latin typeface="Calibri"/>
                <a:ea typeface="Calibri"/>
                <a:cs typeface="Calibri"/>
                <a:sym typeface="Calibri"/>
              </a:rPr>
              <a:t>licenza</a:t>
            </a:r>
            <a:r>
              <a:rPr lang="en-US" sz="1200" b="1" dirty="0">
                <a:solidFill>
                  <a:srgbClr val="1D1D1B"/>
                </a:solidFill>
                <a:latin typeface="Calibri"/>
                <a:ea typeface="Calibri"/>
                <a:cs typeface="Calibri"/>
                <a:sym typeface="Calibri"/>
              </a:rPr>
              <a:t> </a:t>
            </a:r>
            <a:r>
              <a:rPr lang="en-US" sz="1200" b="1" i="1" dirty="0">
                <a:solidFill>
                  <a:srgbClr val="1D1D1B"/>
                </a:solidFill>
                <a:latin typeface="Calibri"/>
                <a:ea typeface="Calibri"/>
                <a:cs typeface="Calibri"/>
                <a:sym typeface="Calibri"/>
              </a:rPr>
              <a:t>Creative Commons </a:t>
            </a:r>
            <a:r>
              <a:rPr lang="en-US" sz="1200" b="1" i="1" dirty="0" err="1">
                <a:solidFill>
                  <a:srgbClr val="1D1D1B"/>
                </a:solidFill>
                <a:latin typeface="Calibri"/>
                <a:ea typeface="Calibri"/>
                <a:cs typeface="Calibri"/>
                <a:sym typeface="Calibri"/>
              </a:rPr>
              <a:t>Attribuzione</a:t>
            </a:r>
            <a:r>
              <a:rPr lang="en-US" sz="1200" b="1" i="1" dirty="0">
                <a:solidFill>
                  <a:srgbClr val="1D1D1B"/>
                </a:solidFill>
                <a:latin typeface="Calibri"/>
                <a:ea typeface="Calibri"/>
                <a:cs typeface="Calibri"/>
                <a:sym typeface="Calibri"/>
              </a:rPr>
              <a:t>-Non </a:t>
            </a:r>
            <a:r>
              <a:rPr lang="en-US" sz="1200" b="1" i="1" dirty="0" err="1">
                <a:solidFill>
                  <a:srgbClr val="1D1D1B"/>
                </a:solidFill>
                <a:latin typeface="Calibri"/>
                <a:ea typeface="Calibri"/>
                <a:cs typeface="Calibri"/>
                <a:sym typeface="Calibri"/>
              </a:rPr>
              <a:t>commerciale</a:t>
            </a:r>
            <a:r>
              <a:rPr lang="en-US" sz="1200" b="1" i="1" dirty="0">
                <a:solidFill>
                  <a:srgbClr val="1D1D1B"/>
                </a:solidFill>
                <a:latin typeface="Calibri"/>
                <a:ea typeface="Calibri"/>
                <a:cs typeface="Calibri"/>
                <a:sym typeface="Calibri"/>
              </a:rPr>
              <a:t>-Non </a:t>
            </a:r>
            <a:r>
              <a:rPr lang="en-US" sz="1200" b="1" i="1" dirty="0" err="1">
                <a:solidFill>
                  <a:srgbClr val="1D1D1B"/>
                </a:solidFill>
                <a:latin typeface="Calibri"/>
                <a:ea typeface="Calibri"/>
                <a:cs typeface="Calibri"/>
                <a:sym typeface="Calibri"/>
              </a:rPr>
              <a:t>opere</a:t>
            </a:r>
            <a:r>
              <a:rPr lang="en-US" sz="1200" b="1" i="1" dirty="0">
                <a:solidFill>
                  <a:srgbClr val="1D1D1B"/>
                </a:solidFill>
                <a:latin typeface="Calibri"/>
                <a:ea typeface="Calibri"/>
                <a:cs typeface="Calibri"/>
                <a:sym typeface="Calibri"/>
              </a:rPr>
              <a:t> derivate 4.0 </a:t>
            </a:r>
            <a:r>
              <a:rPr lang="en-US" sz="1200" b="1" i="1" dirty="0" err="1">
                <a:solidFill>
                  <a:srgbClr val="1D1D1B"/>
                </a:solidFill>
                <a:latin typeface="Calibri"/>
                <a:ea typeface="Calibri"/>
                <a:cs typeface="Calibri"/>
                <a:sym typeface="Calibri"/>
              </a:rPr>
              <a:t>Internazionale</a:t>
            </a:r>
            <a:r>
              <a:rPr lang="en-US" sz="1200" b="1" i="1" dirty="0">
                <a:solidFill>
                  <a:srgbClr val="1D1D1B"/>
                </a:solidFill>
                <a:latin typeface="Calibri"/>
                <a:ea typeface="Calibri"/>
                <a:cs typeface="Calibri"/>
                <a:sym typeface="Calibri"/>
              </a:rPr>
              <a:t> </a:t>
            </a:r>
            <a:r>
              <a:rPr lang="en-US" sz="1200" b="1" dirty="0">
                <a:solidFill>
                  <a:srgbClr val="1D1D1B"/>
                </a:solidFill>
                <a:latin typeface="Calibri"/>
                <a:ea typeface="Calibri"/>
                <a:cs typeface="Calibri"/>
                <a:sym typeface="Calibri"/>
              </a:rPr>
              <a:t>(</a:t>
            </a:r>
            <a:r>
              <a:rPr lang="en-US" sz="1200" b="1" u="sng" dirty="0">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dirty="0">
                <a:solidFill>
                  <a:srgbClr val="1D1D1B"/>
                </a:solidFill>
                <a:latin typeface="Calibri"/>
                <a:ea typeface="Calibri"/>
                <a:cs typeface="Calibri"/>
                <a:sym typeface="Calibri"/>
              </a:rPr>
              <a:t>).</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3556a82191b_1_4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it-IT" dirty="0"/>
              <a:t>Modulo 7 - Ricerca-azione: il personale didattico come co-creatore di soluzioni</a:t>
            </a:r>
          </a:p>
        </p:txBody>
      </p:sp>
      <p:sp>
        <p:nvSpPr>
          <p:cNvPr id="120" name="Google Shape;120;g3556a82191b_1_4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None/>
            </a:pPr>
            <a:r>
              <a:rPr lang="en-US" dirty="0" err="1"/>
              <a:t>Unità</a:t>
            </a:r>
            <a:r>
              <a:rPr lang="en-US" dirty="0"/>
              <a:t> 7.2 - </a:t>
            </a:r>
            <a:r>
              <a:rPr lang="en-US" dirty="0" err="1"/>
              <a:t>Ricerca</a:t>
            </a:r>
            <a:r>
              <a:rPr lang="en-US" dirty="0"/>
              <a:t>-azione </a:t>
            </a:r>
            <a:r>
              <a:rPr lang="en-US" dirty="0" err="1"/>
              <a:t>collaborativa</a:t>
            </a:r>
            <a:r>
              <a:rPr lang="en-US" dirty="0"/>
              <a:t>: </a:t>
            </a:r>
            <a:r>
              <a:rPr lang="en-US" dirty="0" err="1"/>
              <a:t>progettare</a:t>
            </a:r>
            <a:r>
              <a:rPr lang="en-US" dirty="0"/>
              <a:t> </a:t>
            </a:r>
            <a:r>
              <a:rPr lang="en-US" dirty="0" err="1"/>
              <a:t>interventi</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i="0" u="none" strike="noStrike">
                <a:solidFill>
                  <a:srgbClr val="FFFFFF"/>
                </a:solidFill>
                <a:latin typeface="Calibri"/>
                <a:ea typeface="Calibri"/>
                <a:cs typeface="Calibri"/>
                <a:sym typeface="Calibri"/>
              </a:rPr>
              <a:t>Risultati di apprendimento</a:t>
            </a:r>
            <a:endParaRPr sz="2800">
              <a:solidFill>
                <a:srgbClr val="FFFFFF"/>
              </a:solidFill>
            </a:endParaRPr>
          </a:p>
        </p:txBody>
      </p:sp>
      <p:sp>
        <p:nvSpPr>
          <p:cNvPr id="126" name="Google Shape;126;p4"/>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endParaRPr sz="2000" b="1" dirty="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it-IT" sz="2000" dirty="0">
                <a:solidFill>
                  <a:srgbClr val="1D1D1B"/>
                </a:solidFill>
                <a:latin typeface="Arial"/>
                <a:ea typeface="Arial"/>
                <a:cs typeface="Arial"/>
                <a:sym typeface="Arial"/>
              </a:rPr>
              <a:t>Progettare e attuare un piano di ricerca-azione con risultati misurabili.</a:t>
            </a:r>
            <a:endParaRPr lang="it-IT" dirty="0"/>
          </a:p>
          <a:p>
            <a:pPr marL="0" lvl="0" indent="0" algn="l" rtl="0">
              <a:lnSpc>
                <a:spcPct val="90000"/>
              </a:lnSpc>
              <a:spcBef>
                <a:spcPts val="0"/>
              </a:spcBef>
              <a:spcAft>
                <a:spcPts val="0"/>
              </a:spcAft>
              <a:buClr>
                <a:schemeClr val="accent4"/>
              </a:buClr>
              <a:buSzPts val="1800"/>
              <a:buNone/>
            </a:pPr>
            <a:endParaRPr lang="it-IT" sz="2000" dirty="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it-IT" sz="2000" dirty="0">
                <a:solidFill>
                  <a:srgbClr val="1D1D1B"/>
                </a:solidFill>
                <a:latin typeface="Arial"/>
                <a:ea typeface="Arial"/>
                <a:cs typeface="Arial"/>
                <a:sym typeface="Arial"/>
              </a:rPr>
              <a:t>Collaborare con le e i colleghi per sviluppare e perfezionare gli interventi.</a:t>
            </a:r>
            <a:endParaRPr lang="it-IT" dirty="0"/>
          </a:p>
          <a:p>
            <a:pPr marL="342900" lvl="0" indent="-228600" algn="l" rtl="0">
              <a:lnSpc>
                <a:spcPct val="90000"/>
              </a:lnSpc>
              <a:spcBef>
                <a:spcPts val="0"/>
              </a:spcBef>
              <a:spcAft>
                <a:spcPts val="0"/>
              </a:spcAft>
              <a:buClr>
                <a:schemeClr val="accent4"/>
              </a:buClr>
              <a:buSzPts val="1800"/>
              <a:buFont typeface="Arial"/>
              <a:buNone/>
            </a:pPr>
            <a:endParaRPr lang="it-IT" sz="2000" dirty="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it-IT" sz="2000" dirty="0">
                <a:solidFill>
                  <a:srgbClr val="1D1D1B"/>
                </a:solidFill>
                <a:latin typeface="Arial"/>
                <a:ea typeface="Arial"/>
                <a:cs typeface="Arial"/>
                <a:sym typeface="Arial"/>
              </a:rPr>
              <a:t>Creare soluzioni mirate e allineate agli obiettivi della didattica dell’informatica e all'inclusione di genere.</a:t>
            </a:r>
            <a:endParaRPr lang="it-IT" dirty="0"/>
          </a:p>
          <a:p>
            <a:pPr marL="342900" lvl="0" indent="-228600" algn="l" rtl="0">
              <a:lnSpc>
                <a:spcPct val="90000"/>
              </a:lnSpc>
              <a:spcBef>
                <a:spcPts val="0"/>
              </a:spcBef>
              <a:spcAft>
                <a:spcPts val="0"/>
              </a:spcAft>
              <a:buClr>
                <a:schemeClr val="accent4"/>
              </a:buClr>
              <a:buSzPts val="1800"/>
              <a:buFont typeface="Arial"/>
              <a:buNone/>
            </a:pPr>
            <a:endParaRPr lang="it-IT" sz="2000" dirty="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it-IT" sz="2000" dirty="0">
                <a:solidFill>
                  <a:srgbClr val="1D1D1B"/>
                </a:solidFill>
                <a:latin typeface="Arial"/>
                <a:ea typeface="Arial"/>
                <a:cs typeface="Arial"/>
                <a:sym typeface="Arial"/>
              </a:rPr>
              <a:t>Sviluppare un piano dettagliato con domande SMART, fasi chiare e metodi di raccolta dati.</a:t>
            </a:r>
            <a:endParaRPr lang="it-IT"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dirty="0" err="1"/>
              <a:t>Contenuti</a:t>
            </a:r>
            <a:endParaRPr dirty="0"/>
          </a:p>
        </p:txBody>
      </p:sp>
      <p:sp>
        <p:nvSpPr>
          <p:cNvPr id="133" name="Google Shape;133;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1 - Titolo del WP</a:t>
            </a:r>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2 - Titolo dell'unità</a:t>
            </a:r>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3 - Risultati dell'apprendimento</a:t>
            </a:r>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4 - Contenuti</a:t>
            </a:r>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5 - Riepilogo dell'unità 1</a:t>
            </a:r>
            <a:endParaRPr lang="it-IT" dirty="0"/>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6 - Introduzione alla </a:t>
            </a:r>
            <a:r>
              <a:rPr lang="it-IT" sz="2400" i="1" dirty="0">
                <a:solidFill>
                  <a:schemeClr val="dk1"/>
                </a:solidFill>
                <a:latin typeface="Arial"/>
                <a:ea typeface="Arial"/>
                <a:cs typeface="Arial"/>
                <a:sym typeface="Arial"/>
              </a:rPr>
              <a:t>ricerca-azione</a:t>
            </a:r>
            <a:r>
              <a:rPr lang="it-IT" sz="2400" dirty="0">
                <a:solidFill>
                  <a:schemeClr val="dk1"/>
                </a:solidFill>
                <a:latin typeface="Arial"/>
                <a:ea typeface="Arial"/>
                <a:cs typeface="Arial"/>
                <a:sym typeface="Arial"/>
              </a:rPr>
              <a:t> collaborativa</a:t>
            </a:r>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7 - Attività 1: scambio di sfide </a:t>
            </a:r>
            <a:endParaRPr lang="it-IT" dirty="0"/>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8 – Principi chiave per interventi efficaci</a:t>
            </a:r>
            <a:endParaRPr lang="it-IT" dirty="0"/>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Diapositive 9 e 10 - Esempi di strategie di intervento </a:t>
            </a:r>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11 - Attività 2: interventi e brainstorming </a:t>
            </a:r>
            <a:endParaRPr lang="it-IT" dirty="0"/>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Diapositive 12-14 – Creare un piano di </a:t>
            </a:r>
            <a:r>
              <a:rPr lang="it-IT" sz="2400" i="1" dirty="0">
                <a:solidFill>
                  <a:schemeClr val="dk1"/>
                </a:solidFill>
                <a:latin typeface="Arial"/>
                <a:ea typeface="Arial"/>
                <a:cs typeface="Arial"/>
                <a:sym typeface="Arial"/>
              </a:rPr>
              <a:t>ricerca-azione</a:t>
            </a:r>
            <a:endParaRPr lang="it-IT" i="1" dirty="0"/>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15 - Attività 3: sviluppo del piano </a:t>
            </a:r>
            <a:endParaRPr lang="it-IT" dirty="0"/>
          </a:p>
          <a:p>
            <a:pPr marL="457200" lvl="0" indent="-228600" algn="l" rtl="0">
              <a:lnSpc>
                <a:spcPct val="90000"/>
              </a:lnSpc>
              <a:spcBef>
                <a:spcPts val="1000"/>
              </a:spcBef>
              <a:spcAft>
                <a:spcPts val="0"/>
              </a:spcAft>
              <a:buSzPts val="1800"/>
              <a:buFont typeface="Arial"/>
              <a:buChar char="•"/>
            </a:pPr>
            <a:r>
              <a:rPr lang="it-IT" sz="2400" dirty="0">
                <a:solidFill>
                  <a:schemeClr val="dk1"/>
                </a:solidFill>
                <a:latin typeface="Arial"/>
                <a:ea typeface="Arial"/>
                <a:cs typeface="Arial"/>
                <a:sym typeface="Arial"/>
              </a:rPr>
              <a:t>Diapositiva 16 - Conclusione e passi successivi</a:t>
            </a:r>
            <a:endParaRPr lang="it-IT" dirty="0"/>
          </a:p>
          <a:p>
            <a:pPr marL="457200" lvl="0" indent="-114300" algn="l" rtl="0">
              <a:lnSpc>
                <a:spcPct val="90000"/>
              </a:lnSpc>
              <a:spcBef>
                <a:spcPts val="1000"/>
              </a:spcBef>
              <a:spcAft>
                <a:spcPts val="0"/>
              </a:spcAft>
              <a:buSzPts val="1800"/>
              <a:buFont typeface="Arial"/>
              <a:buNone/>
            </a:pPr>
            <a:endParaRPr lang="it-IT" dirty="0">
              <a:solidFill>
                <a:srgbClr val="404040"/>
              </a:solidFill>
              <a:latin typeface="Arial"/>
              <a:ea typeface="Arial"/>
              <a:cs typeface="Arial"/>
              <a:sym typeface="Arial"/>
            </a:endParaRPr>
          </a:p>
          <a:p>
            <a:pPr marL="457200" lvl="0" indent="-114300" algn="l" rtl="0">
              <a:lnSpc>
                <a:spcPct val="90000"/>
              </a:lnSpc>
              <a:spcBef>
                <a:spcPts val="1000"/>
              </a:spcBef>
              <a:spcAft>
                <a:spcPts val="0"/>
              </a:spcAft>
              <a:buSzPts val="1800"/>
              <a:buFont typeface="Arial"/>
              <a:buNone/>
            </a:pPr>
            <a:endParaRPr lang="it-IT" dirty="0">
              <a:solidFill>
                <a:srgbClr val="404040"/>
              </a:solidFill>
              <a:latin typeface="Arial"/>
              <a:ea typeface="Arial"/>
              <a:cs typeface="Arial"/>
              <a:sym typeface="Arial"/>
            </a:endParaRPr>
          </a:p>
          <a:p>
            <a:pPr marL="457200" lvl="0" indent="-114300" algn="l" rtl="0">
              <a:lnSpc>
                <a:spcPct val="90000"/>
              </a:lnSpc>
              <a:spcBef>
                <a:spcPts val="1000"/>
              </a:spcBef>
              <a:spcAft>
                <a:spcPts val="0"/>
              </a:spcAft>
              <a:buSzPts val="1800"/>
              <a:buFont typeface="Arial"/>
              <a:buNone/>
            </a:pPr>
            <a:endParaRPr lang="it-IT" b="0" i="0" dirty="0">
              <a:solidFill>
                <a:srgbClr val="40404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Riepilogo</a:t>
            </a:r>
            <a:r>
              <a:rPr lang="en-US" sz="2800" b="1" dirty="0">
                <a:solidFill>
                  <a:srgbClr val="FFFFFF"/>
                </a:solidFill>
              </a:rPr>
              <a:t> </a:t>
            </a:r>
            <a:r>
              <a:rPr lang="en-US" sz="2800" b="1" dirty="0" err="1">
                <a:solidFill>
                  <a:srgbClr val="FFFFFF"/>
                </a:solidFill>
              </a:rPr>
              <a:t>dell'Unità</a:t>
            </a:r>
            <a:r>
              <a:rPr lang="en-US" sz="2800" b="1" dirty="0">
                <a:solidFill>
                  <a:srgbClr val="FFFFFF"/>
                </a:solidFill>
              </a:rPr>
              <a:t> 1 </a:t>
            </a:r>
            <a:endParaRPr dirty="0"/>
          </a:p>
        </p:txBody>
      </p:sp>
      <p:sp>
        <p:nvSpPr>
          <p:cNvPr id="139" name="Google Shape;139;p24"/>
          <p:cNvSpPr txBox="1">
            <a:spLocks noGrp="1"/>
          </p:cNvSpPr>
          <p:nvPr>
            <p:ph type="body" idx="2"/>
          </p:nvPr>
        </p:nvSpPr>
        <p:spPr>
          <a:xfrm>
            <a:off x="0" y="1020568"/>
            <a:ext cx="11789100" cy="5661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endParaRPr/>
          </a:p>
          <a:p>
            <a:pPr marL="457200" marR="0" lvl="0" indent="-228600" algn="l" rtl="0">
              <a:lnSpc>
                <a:spcPct val="90000"/>
              </a:lnSpc>
              <a:spcBef>
                <a:spcPts val="1000"/>
              </a:spcBef>
              <a:spcAft>
                <a:spcPts val="0"/>
              </a:spcAft>
              <a:buClr>
                <a:schemeClr val="accent4"/>
              </a:buClr>
              <a:buSzPts val="1800"/>
              <a:buFont typeface="Arial"/>
              <a:buNone/>
            </a:pPr>
            <a:br>
              <a:rPr lang="en-US"/>
            </a:br>
            <a:br>
              <a:rPr lang="en-US"/>
            </a:br>
            <a:endParaRPr/>
          </a:p>
        </p:txBody>
      </p:sp>
      <p:sp>
        <p:nvSpPr>
          <p:cNvPr id="140" name="Google Shape;140;p24"/>
          <p:cNvSpPr txBox="1"/>
          <p:nvPr/>
        </p:nvSpPr>
        <p:spPr>
          <a:xfrm>
            <a:off x="97970" y="2091643"/>
            <a:ext cx="11789100" cy="800219"/>
          </a:xfrm>
          <a:prstGeom prst="rect">
            <a:avLst/>
          </a:prstGeom>
          <a:gradFill>
            <a:gsLst>
              <a:gs pos="0">
                <a:srgbClr val="8AEC9F"/>
              </a:gs>
              <a:gs pos="50000">
                <a:srgbClr val="B8F1C3"/>
              </a:gs>
              <a:gs pos="100000">
                <a:srgbClr val="DCF8E1"/>
              </a:gs>
            </a:gsLst>
            <a:lin ang="54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sng" strike="noStrike" cap="none" dirty="0" err="1">
                <a:solidFill>
                  <a:srgbClr val="000000"/>
                </a:solidFill>
                <a:latin typeface="Arial"/>
                <a:ea typeface="Arial"/>
                <a:cs typeface="Arial"/>
                <a:sym typeface="Arial"/>
              </a:rPr>
              <a:t>Identificare</a:t>
            </a:r>
            <a:r>
              <a:rPr lang="en-US" sz="3200" b="1" i="0" u="sng" strike="noStrike" cap="none" dirty="0">
                <a:solidFill>
                  <a:srgbClr val="000000"/>
                </a:solidFill>
                <a:latin typeface="Arial"/>
                <a:ea typeface="Arial"/>
                <a:cs typeface="Arial"/>
                <a:sym typeface="Arial"/>
              </a:rPr>
              <a:t> </a:t>
            </a:r>
            <a:r>
              <a:rPr lang="en-US" sz="3200" b="1" i="0" u="none" strike="noStrike" cap="none" dirty="0">
                <a:solidFill>
                  <a:srgbClr val="000000"/>
                </a:solidFill>
                <a:latin typeface="Arial"/>
                <a:ea typeface="Arial"/>
                <a:cs typeface="Arial"/>
                <a:sym typeface="Arial"/>
              </a:rPr>
              <a:t>→ </a:t>
            </a:r>
            <a:r>
              <a:rPr lang="en-US" sz="3200" b="1" i="0" u="none" strike="noStrike" cap="none" dirty="0" err="1">
                <a:solidFill>
                  <a:srgbClr val="000000"/>
                </a:solidFill>
                <a:latin typeface="Arial"/>
                <a:ea typeface="Arial"/>
                <a:cs typeface="Arial"/>
                <a:sym typeface="Arial"/>
              </a:rPr>
              <a:t>Pianificare</a:t>
            </a:r>
            <a:r>
              <a:rPr lang="en-US" sz="3200" b="1" i="0" u="none" strike="noStrike" cap="none" dirty="0">
                <a:solidFill>
                  <a:srgbClr val="000000"/>
                </a:solidFill>
                <a:latin typeface="Arial"/>
                <a:ea typeface="Arial"/>
                <a:cs typeface="Arial"/>
                <a:sym typeface="Arial"/>
              </a:rPr>
              <a:t> → </a:t>
            </a:r>
            <a:r>
              <a:rPr lang="en-US" sz="3200" b="1" i="0" u="none" strike="noStrike" cap="none" dirty="0" err="1">
                <a:solidFill>
                  <a:srgbClr val="000000"/>
                </a:solidFill>
                <a:latin typeface="Arial"/>
                <a:ea typeface="Arial"/>
                <a:cs typeface="Arial"/>
                <a:sym typeface="Arial"/>
              </a:rPr>
              <a:t>Agire</a:t>
            </a:r>
            <a:r>
              <a:rPr lang="en-US" sz="3200" b="1" i="0" u="none" strike="noStrike" cap="none" dirty="0">
                <a:solidFill>
                  <a:srgbClr val="000000"/>
                </a:solidFill>
                <a:latin typeface="Arial"/>
                <a:ea typeface="Arial"/>
                <a:cs typeface="Arial"/>
                <a:sym typeface="Arial"/>
              </a:rPr>
              <a:t> → </a:t>
            </a:r>
            <a:r>
              <a:rPr lang="en-US" sz="3200" b="1" i="0" u="none" strike="noStrike" cap="none" dirty="0" err="1">
                <a:solidFill>
                  <a:srgbClr val="000000"/>
                </a:solidFill>
                <a:latin typeface="Arial"/>
                <a:ea typeface="Arial"/>
                <a:cs typeface="Arial"/>
                <a:sym typeface="Arial"/>
              </a:rPr>
              <a:t>Osservare</a:t>
            </a:r>
            <a:r>
              <a:rPr lang="en-US" sz="3200" b="1" i="0" u="none" strike="noStrike" cap="none" dirty="0">
                <a:solidFill>
                  <a:srgbClr val="000000"/>
                </a:solidFill>
                <a:latin typeface="Arial"/>
                <a:ea typeface="Arial"/>
                <a:cs typeface="Arial"/>
                <a:sym typeface="Arial"/>
              </a:rPr>
              <a:t> → </a:t>
            </a:r>
            <a:r>
              <a:rPr lang="en-US" sz="3200" b="1" i="0" u="none" strike="noStrike" cap="none" dirty="0" err="1">
                <a:solidFill>
                  <a:srgbClr val="000000"/>
                </a:solidFill>
                <a:latin typeface="Arial"/>
                <a:ea typeface="Arial"/>
                <a:cs typeface="Arial"/>
                <a:sym typeface="Arial"/>
              </a:rPr>
              <a:t>Riflettere</a:t>
            </a:r>
            <a:endParaRPr dirty="0"/>
          </a:p>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sp>
        <p:nvSpPr>
          <p:cNvPr id="141" name="Google Shape;141;p24"/>
          <p:cNvSpPr txBox="1"/>
          <p:nvPr/>
        </p:nvSpPr>
        <p:spPr>
          <a:xfrm>
            <a:off x="715992" y="2971800"/>
            <a:ext cx="10842024"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dirty="0">
                <a:solidFill>
                  <a:srgbClr val="000000"/>
                </a:solidFill>
                <a:latin typeface="Arial"/>
                <a:ea typeface="Arial"/>
                <a:cs typeface="Arial"/>
                <a:sym typeface="Arial"/>
              </a:rPr>
              <a:t>- </a:t>
            </a:r>
            <a:r>
              <a:rPr lang="en-US" sz="2000" b="1" u="sng" dirty="0" err="1"/>
              <a:t>D</a:t>
            </a:r>
            <a:r>
              <a:rPr lang="en-US" sz="2000" b="1" i="0" u="sng" strike="noStrike" cap="none" dirty="0" err="1">
                <a:solidFill>
                  <a:srgbClr val="000000"/>
                </a:solidFill>
                <a:latin typeface="Arial"/>
                <a:ea typeface="Arial"/>
                <a:cs typeface="Arial"/>
                <a:sym typeface="Arial"/>
              </a:rPr>
              <a:t>omande</a:t>
            </a:r>
            <a:r>
              <a:rPr lang="en-US" sz="2000" b="1" i="0" u="sng" strike="noStrike" cap="none" dirty="0">
                <a:solidFill>
                  <a:srgbClr val="000000"/>
                </a:solidFill>
                <a:latin typeface="Arial"/>
                <a:ea typeface="Arial"/>
                <a:cs typeface="Arial"/>
                <a:sym typeface="Arial"/>
              </a:rPr>
              <a:t> di </a:t>
            </a:r>
            <a:r>
              <a:rPr lang="en-US" sz="2000" b="1" i="0" u="sng" strike="noStrike" cap="none" dirty="0" err="1">
                <a:solidFill>
                  <a:srgbClr val="000000"/>
                </a:solidFill>
                <a:latin typeface="Arial"/>
                <a:ea typeface="Arial"/>
                <a:cs typeface="Arial"/>
                <a:sym typeface="Arial"/>
              </a:rPr>
              <a:t>ricerca</a:t>
            </a:r>
            <a:r>
              <a:rPr lang="en-US" sz="2000" b="1" i="0" u="sng" strike="noStrike" cap="none" dirty="0">
                <a:solidFill>
                  <a:srgbClr val="000000"/>
                </a:solidFill>
                <a:latin typeface="Arial"/>
                <a:ea typeface="Arial"/>
                <a:cs typeface="Arial"/>
                <a:sym typeface="Arial"/>
              </a:rPr>
              <a:t> ben formulate </a:t>
            </a:r>
            <a:r>
              <a:rPr lang="en-US" sz="2000" b="0" i="0" u="none" strike="noStrike" cap="none" dirty="0">
                <a:solidFill>
                  <a:srgbClr val="000000"/>
                </a:solidFill>
                <a:latin typeface="Arial"/>
                <a:ea typeface="Arial"/>
                <a:cs typeface="Arial"/>
                <a:sym typeface="Arial"/>
              </a:rPr>
              <a:t>(</a:t>
            </a:r>
            <a:r>
              <a:rPr lang="en-US" sz="2000" b="0" i="0" u="none" strike="noStrike" cap="none" dirty="0" err="1">
                <a:solidFill>
                  <a:srgbClr val="000000"/>
                </a:solidFill>
                <a:latin typeface="Arial"/>
                <a:ea typeface="Arial"/>
                <a:cs typeface="Arial"/>
                <a:sym typeface="Arial"/>
              </a:rPr>
              <a:t>specifiche</a:t>
            </a:r>
            <a:r>
              <a:rPr lang="en-US" sz="2000" b="0" i="0" u="none" strike="noStrike" cap="none" dirty="0">
                <a:solidFill>
                  <a:srgbClr val="000000"/>
                </a:solidFill>
                <a:latin typeface="Arial"/>
                <a:ea typeface="Arial"/>
                <a:cs typeface="Arial"/>
                <a:sym typeface="Arial"/>
              </a:rPr>
              <a:t>, </a:t>
            </a:r>
            <a:r>
              <a:rPr lang="en-US" sz="2000" b="0" i="0" u="none" strike="noStrike" cap="none" dirty="0" err="1">
                <a:solidFill>
                  <a:srgbClr val="000000"/>
                </a:solidFill>
                <a:latin typeface="Arial"/>
                <a:ea typeface="Arial"/>
                <a:cs typeface="Arial"/>
                <a:sym typeface="Arial"/>
              </a:rPr>
              <a:t>attuabili</a:t>
            </a:r>
            <a:r>
              <a:rPr lang="en-US" sz="2000" b="0" i="0" u="none" strike="noStrike" cap="none" dirty="0">
                <a:solidFill>
                  <a:srgbClr val="000000"/>
                </a:solidFill>
                <a:latin typeface="Arial"/>
                <a:ea typeface="Arial"/>
                <a:cs typeface="Arial"/>
                <a:sym typeface="Arial"/>
              </a:rPr>
              <a:t>, </a:t>
            </a:r>
            <a:r>
              <a:rPr lang="en-US" sz="2000" b="0" i="0" u="none" strike="noStrike" cap="none" dirty="0" err="1">
                <a:solidFill>
                  <a:srgbClr val="000000"/>
                </a:solidFill>
                <a:latin typeface="Arial"/>
                <a:ea typeface="Arial"/>
                <a:cs typeface="Arial"/>
                <a:sym typeface="Arial"/>
              </a:rPr>
              <a:t>misurabili</a:t>
            </a:r>
            <a:r>
              <a:rPr lang="en-US" sz="2000" b="0" i="0" u="none" strike="noStrike" cap="none" dirty="0">
                <a:solidFill>
                  <a:srgbClr val="000000"/>
                </a:solidFill>
                <a:latin typeface="Arial"/>
                <a:ea typeface="Arial"/>
                <a:cs typeface="Arial"/>
                <a:sym typeface="Arial"/>
              </a:rPr>
              <a:t>)</a:t>
            </a:r>
            <a:endParaRPr dirty="0"/>
          </a:p>
        </p:txBody>
      </p:sp>
      <p:sp>
        <p:nvSpPr>
          <p:cNvPr id="142" name="Google Shape;142;p24"/>
          <p:cNvSpPr txBox="1"/>
          <p:nvPr/>
        </p:nvSpPr>
        <p:spPr>
          <a:xfrm>
            <a:off x="715992" y="1316226"/>
            <a:ext cx="10127412"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IT" sz="2000" b="0" i="0" u="none" strike="noStrike" cap="none" dirty="0">
                <a:solidFill>
                  <a:srgbClr val="000000"/>
                </a:solidFill>
                <a:latin typeface="Arial"/>
                <a:ea typeface="Arial"/>
                <a:cs typeface="Arial"/>
                <a:sym typeface="Arial"/>
              </a:rPr>
              <a:t>- </a:t>
            </a:r>
            <a:r>
              <a:rPr lang="it-IT" sz="2000" b="1" dirty="0"/>
              <a:t>C</a:t>
            </a:r>
            <a:r>
              <a:rPr lang="it-IT" sz="2000" b="1" i="0" u="none" strike="noStrike" cap="none" dirty="0">
                <a:solidFill>
                  <a:srgbClr val="000000"/>
                </a:solidFill>
                <a:latin typeface="Arial"/>
                <a:ea typeface="Arial"/>
                <a:cs typeface="Arial"/>
                <a:sym typeface="Arial"/>
              </a:rPr>
              <a:t>iclo della </a:t>
            </a:r>
            <a:r>
              <a:rPr lang="it-IT" sz="2000" b="1" i="1" u="none" strike="noStrike" cap="none" dirty="0">
                <a:solidFill>
                  <a:srgbClr val="000000"/>
                </a:solidFill>
                <a:latin typeface="Arial"/>
                <a:ea typeface="Arial"/>
                <a:cs typeface="Arial"/>
                <a:sym typeface="Arial"/>
              </a:rPr>
              <a:t>ricerca-azione</a:t>
            </a:r>
            <a:r>
              <a:rPr lang="it-IT" sz="2000" b="1" i="0" u="none" strike="noStrike" cap="none" dirty="0">
                <a:solidFill>
                  <a:srgbClr val="000000"/>
                </a:solidFill>
                <a:latin typeface="Arial"/>
                <a:ea typeface="Arial"/>
                <a:cs typeface="Arial"/>
                <a:sym typeface="Arial"/>
              </a:rPr>
              <a:t>: </a:t>
            </a:r>
            <a:r>
              <a:rPr lang="it-IT" sz="2000" b="0" i="0" u="none" strike="noStrike" cap="none" dirty="0">
                <a:solidFill>
                  <a:srgbClr val="000000"/>
                </a:solidFill>
                <a:latin typeface="Arial"/>
                <a:ea typeface="Arial"/>
                <a:cs typeface="Arial"/>
                <a:sym typeface="Arial"/>
              </a:rPr>
              <a:t>processo iterativo specifico per il contesto e incentrato sulla/sul discente.</a:t>
            </a:r>
            <a:endParaRPr lang="it-IT"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lang="it-IT" sz="1400" b="0" i="0" u="none" strike="noStrike" cap="none" dirty="0">
              <a:solidFill>
                <a:srgbClr val="000000"/>
              </a:solidFill>
              <a:latin typeface="Arial"/>
              <a:ea typeface="Arial"/>
              <a:cs typeface="Arial"/>
              <a:sym typeface="Arial"/>
            </a:endParaRPr>
          </a:p>
        </p:txBody>
      </p:sp>
      <p:sp>
        <p:nvSpPr>
          <p:cNvPr id="143" name="Google Shape;143;p24"/>
          <p:cNvSpPr txBox="1"/>
          <p:nvPr/>
        </p:nvSpPr>
        <p:spPr>
          <a:xfrm>
            <a:off x="715992" y="5010996"/>
            <a:ext cx="11073108" cy="585000"/>
          </a:xfrm>
          <a:prstGeom prst="rect">
            <a:avLst/>
          </a:prstGeom>
          <a:gradFill>
            <a:gsLst>
              <a:gs pos="0">
                <a:srgbClr val="8AEC9F"/>
              </a:gs>
              <a:gs pos="50000">
                <a:srgbClr val="B8F1C3"/>
              </a:gs>
              <a:gs pos="100000">
                <a:srgbClr val="DCF8E1"/>
              </a:gs>
            </a:gsLst>
            <a:lin ang="27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dirty="0" err="1">
                <a:solidFill>
                  <a:srgbClr val="000000"/>
                </a:solidFill>
                <a:latin typeface="Arial"/>
                <a:ea typeface="Arial"/>
                <a:cs typeface="Arial"/>
                <a:sym typeface="Arial"/>
              </a:rPr>
              <a:t>Domanda</a:t>
            </a:r>
            <a:r>
              <a:rPr lang="en-US" sz="3200" b="1" i="0" u="none" strike="noStrike" cap="none" dirty="0">
                <a:solidFill>
                  <a:srgbClr val="000000"/>
                </a:solidFill>
                <a:latin typeface="Arial"/>
                <a:ea typeface="Arial"/>
                <a:cs typeface="Arial"/>
                <a:sym typeface="Arial"/>
              </a:rPr>
              <a:t> di </a:t>
            </a:r>
            <a:r>
              <a:rPr lang="en-US" sz="3200" b="1" i="0" u="none" strike="noStrike" cap="none" dirty="0" err="1">
                <a:solidFill>
                  <a:srgbClr val="000000"/>
                </a:solidFill>
                <a:latin typeface="Arial"/>
                <a:ea typeface="Arial"/>
                <a:cs typeface="Arial"/>
                <a:sym typeface="Arial"/>
              </a:rPr>
              <a:t>ricerca</a:t>
            </a:r>
            <a:r>
              <a:rPr lang="en-US" sz="3200" b="1" i="0" u="none" strike="noStrike" cap="none" dirty="0">
                <a:solidFill>
                  <a:srgbClr val="000000"/>
                </a:solidFill>
                <a:latin typeface="Arial"/>
                <a:ea typeface="Arial"/>
                <a:cs typeface="Arial"/>
                <a:sym typeface="Arial"/>
              </a:rPr>
              <a:t> → </a:t>
            </a:r>
            <a:r>
              <a:rPr lang="en-US" sz="3200" b="1" i="0" u="none" strike="noStrike" cap="none" dirty="0" err="1">
                <a:solidFill>
                  <a:srgbClr val="000000"/>
                </a:solidFill>
                <a:latin typeface="Arial"/>
                <a:ea typeface="Arial"/>
                <a:cs typeface="Arial"/>
                <a:sym typeface="Arial"/>
              </a:rPr>
              <a:t>Progettazione</a:t>
            </a:r>
            <a:r>
              <a:rPr lang="en-US" sz="3200" b="1" i="0" u="none" strike="noStrike" cap="none" dirty="0">
                <a:solidFill>
                  <a:srgbClr val="000000"/>
                </a:solidFill>
                <a:latin typeface="Arial"/>
                <a:ea typeface="Arial"/>
                <a:cs typeface="Arial"/>
                <a:sym typeface="Arial"/>
              </a:rPr>
              <a:t> </a:t>
            </a:r>
            <a:r>
              <a:rPr lang="en-US" sz="3200" b="1" i="0" u="none" strike="noStrike" cap="none" dirty="0" err="1">
                <a:solidFill>
                  <a:srgbClr val="000000"/>
                </a:solidFill>
                <a:latin typeface="Arial"/>
                <a:ea typeface="Arial"/>
                <a:cs typeface="Arial"/>
                <a:sym typeface="Arial"/>
              </a:rPr>
              <a:t>dell'intervento</a:t>
            </a:r>
            <a:endParaRPr sz="3200" b="1" i="0" u="none" strike="noStrike" cap="none" dirty="0">
              <a:solidFill>
                <a:srgbClr val="000000"/>
              </a:solidFill>
              <a:latin typeface="Arial"/>
              <a:ea typeface="Arial"/>
              <a:cs typeface="Arial"/>
              <a:sym typeface="Arial"/>
            </a:endParaRPr>
          </a:p>
        </p:txBody>
      </p:sp>
      <p:sp>
        <p:nvSpPr>
          <p:cNvPr id="144" name="Google Shape;144;p24"/>
          <p:cNvSpPr txBox="1"/>
          <p:nvPr/>
        </p:nvSpPr>
        <p:spPr>
          <a:xfrm>
            <a:off x="157841" y="3667278"/>
            <a:ext cx="11944351" cy="707846"/>
          </a:xfrm>
          <a:prstGeom prst="rect">
            <a:avLst/>
          </a:prstGeom>
          <a:gradFill>
            <a:gsLst>
              <a:gs pos="0">
                <a:srgbClr val="8AEC9F"/>
              </a:gs>
              <a:gs pos="50000">
                <a:srgbClr val="B8F1C3"/>
              </a:gs>
              <a:gs pos="100000">
                <a:srgbClr val="DCF8E1"/>
              </a:gs>
            </a:gsLst>
            <a:lin ang="54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IT" sz="2000" b="1" i="1" u="none" strike="noStrike" cap="none" dirty="0">
                <a:solidFill>
                  <a:srgbClr val="000000"/>
                </a:solidFill>
                <a:latin typeface="Arial"/>
                <a:ea typeface="Arial"/>
                <a:cs typeface="Arial"/>
                <a:sym typeface="Arial"/>
              </a:rPr>
              <a:t>Perché </a:t>
            </a:r>
            <a:r>
              <a:rPr lang="it-IT" sz="2000" b="1" i="1" dirty="0"/>
              <a:t>alle ragazze non piace la programmazione</a:t>
            </a:r>
            <a:r>
              <a:rPr lang="it-IT" sz="2000" b="1" i="1" u="none" strike="noStrike" cap="none" dirty="0">
                <a:solidFill>
                  <a:srgbClr val="000000"/>
                </a:solidFill>
                <a:latin typeface="Arial"/>
                <a:ea typeface="Arial"/>
                <a:cs typeface="Arial"/>
                <a:sym typeface="Arial"/>
              </a:rPr>
              <a:t>? </a:t>
            </a:r>
            <a:r>
              <a:rPr lang="it-IT" sz="2000" b="1" i="1" dirty="0">
                <a:sym typeface="Wingdings" panose="05000000000000000000" pitchFamily="2" charset="2"/>
              </a:rPr>
              <a:t></a:t>
            </a:r>
            <a:r>
              <a:rPr lang="it-IT" sz="2000" b="1" i="1" u="none" strike="noStrike" cap="none" dirty="0">
                <a:solidFill>
                  <a:srgbClr val="000000"/>
                </a:solidFill>
                <a:latin typeface="Arial"/>
                <a:ea typeface="Arial"/>
                <a:cs typeface="Arial"/>
                <a:sym typeface="Arial"/>
              </a:rPr>
              <a:t> Come posso ripensare i ruoli della classe per aumentare la partecipazione e la leadership delle ragazze?</a:t>
            </a:r>
            <a:endParaRPr lang="it-IT" dirty="0"/>
          </a:p>
        </p:txBody>
      </p:sp>
      <p:sp>
        <p:nvSpPr>
          <p:cNvPr id="145" name="Google Shape;145;p24"/>
          <p:cNvSpPr txBox="1"/>
          <p:nvPr/>
        </p:nvSpPr>
        <p:spPr>
          <a:xfrm>
            <a:off x="735384" y="4421647"/>
            <a:ext cx="10842024"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dirty="0">
                <a:solidFill>
                  <a:srgbClr val="000000"/>
                </a:solidFill>
                <a:latin typeface="Arial"/>
                <a:ea typeface="Arial"/>
                <a:cs typeface="Arial"/>
                <a:sym typeface="Arial"/>
              </a:rPr>
              <a:t>- </a:t>
            </a:r>
            <a:r>
              <a:rPr lang="en-US" sz="2000" b="0" i="0" u="none" strike="noStrike" cap="none" dirty="0" err="1">
                <a:solidFill>
                  <a:srgbClr val="000000"/>
                </a:solidFill>
                <a:latin typeface="Arial"/>
                <a:ea typeface="Arial"/>
                <a:cs typeface="Arial"/>
                <a:sym typeface="Arial"/>
              </a:rPr>
              <a:t>Collegamento</a:t>
            </a:r>
            <a:r>
              <a:rPr lang="en-US" sz="2000" b="0" i="0" u="none" strike="noStrike" cap="none" dirty="0">
                <a:solidFill>
                  <a:srgbClr val="000000"/>
                </a:solidFill>
                <a:latin typeface="Arial"/>
                <a:ea typeface="Arial"/>
                <a:cs typeface="Arial"/>
                <a:sym typeface="Arial"/>
              </a:rPr>
              <a:t> </a:t>
            </a:r>
            <a:r>
              <a:rPr lang="en-US" sz="2000" b="0" i="0" u="none" strike="noStrike" cap="none" dirty="0" err="1">
                <a:solidFill>
                  <a:srgbClr val="000000"/>
                </a:solidFill>
                <a:latin typeface="Arial"/>
                <a:ea typeface="Arial"/>
                <a:cs typeface="Arial"/>
                <a:sym typeface="Arial"/>
              </a:rPr>
              <a:t>tra</a:t>
            </a:r>
            <a:r>
              <a:rPr lang="en-US" sz="2000" b="0" i="0" u="none" strike="noStrike" cap="none" dirty="0">
                <a:solidFill>
                  <a:srgbClr val="000000"/>
                </a:solidFill>
                <a:latin typeface="Arial"/>
                <a:ea typeface="Arial"/>
                <a:cs typeface="Arial"/>
                <a:sym typeface="Arial"/>
              </a:rPr>
              <a:t> le </a:t>
            </a:r>
            <a:r>
              <a:rPr lang="en-US" sz="2000" b="1" i="0" u="none" strike="noStrike" cap="none" dirty="0" err="1">
                <a:solidFill>
                  <a:srgbClr val="000000"/>
                </a:solidFill>
                <a:latin typeface="Arial"/>
                <a:ea typeface="Arial"/>
                <a:cs typeface="Arial"/>
                <a:sym typeface="Arial"/>
              </a:rPr>
              <a:t>sfide</a:t>
            </a:r>
            <a:r>
              <a:rPr lang="en-US" sz="2000" b="1" i="0" u="none" strike="noStrike" cap="none" dirty="0">
                <a:solidFill>
                  <a:srgbClr val="000000"/>
                </a:solidFill>
                <a:latin typeface="Arial"/>
                <a:ea typeface="Arial"/>
                <a:cs typeface="Arial"/>
                <a:sym typeface="Arial"/>
              </a:rPr>
              <a:t> </a:t>
            </a:r>
            <a:r>
              <a:rPr lang="en-US" sz="2000" b="1" i="0" u="none" strike="noStrike" cap="none" dirty="0" err="1">
                <a:solidFill>
                  <a:srgbClr val="000000"/>
                </a:solidFill>
                <a:latin typeface="Arial"/>
                <a:ea typeface="Arial"/>
                <a:cs typeface="Arial"/>
                <a:sym typeface="Arial"/>
              </a:rPr>
              <a:t>identificate</a:t>
            </a:r>
            <a:r>
              <a:rPr lang="en-US" sz="2000" b="1" i="0" u="none" strike="noStrike" cap="none" dirty="0">
                <a:solidFill>
                  <a:srgbClr val="000000"/>
                </a:solidFill>
                <a:latin typeface="Arial"/>
                <a:ea typeface="Arial"/>
                <a:cs typeface="Arial"/>
                <a:sym typeface="Arial"/>
              </a:rPr>
              <a:t> e la </a:t>
            </a:r>
            <a:r>
              <a:rPr lang="en-US" sz="2000" b="1" i="0" u="none" strike="noStrike" cap="none" dirty="0" err="1">
                <a:solidFill>
                  <a:srgbClr val="000000"/>
                </a:solidFill>
                <a:latin typeface="Arial"/>
                <a:ea typeface="Arial"/>
                <a:cs typeface="Arial"/>
                <a:sym typeface="Arial"/>
              </a:rPr>
              <a:t>progettazione</a:t>
            </a:r>
            <a:r>
              <a:rPr lang="en-US" sz="2000" b="1" i="0" u="none" strike="noStrike" cap="none" dirty="0">
                <a:solidFill>
                  <a:srgbClr val="000000"/>
                </a:solidFill>
                <a:latin typeface="Arial"/>
                <a:ea typeface="Arial"/>
                <a:cs typeface="Arial"/>
                <a:sym typeface="Arial"/>
              </a:rPr>
              <a:t> </a:t>
            </a:r>
            <a:r>
              <a:rPr lang="en-US" sz="2000" b="1" i="0" u="none" strike="noStrike" cap="none" dirty="0" err="1">
                <a:solidFill>
                  <a:srgbClr val="000000"/>
                </a:solidFill>
                <a:latin typeface="Arial"/>
                <a:ea typeface="Arial"/>
                <a:cs typeface="Arial"/>
                <a:sym typeface="Arial"/>
              </a:rPr>
              <a:t>dell'intervento</a:t>
            </a:r>
            <a:endParaRPr sz="20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g343c85d3a64_0_6"/>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Introduzione alla </a:t>
            </a:r>
            <a:r>
              <a:rPr lang="it-IT" sz="2800" b="1" i="1" dirty="0">
                <a:solidFill>
                  <a:srgbClr val="FFFFFF"/>
                </a:solidFill>
              </a:rPr>
              <a:t>ricerca-azione</a:t>
            </a:r>
            <a:r>
              <a:rPr lang="it-IT" sz="2800" b="1" dirty="0">
                <a:solidFill>
                  <a:srgbClr val="FFFFFF"/>
                </a:solidFill>
              </a:rPr>
              <a:t> collaborativa</a:t>
            </a:r>
            <a:endParaRPr lang="it-IT" sz="2800" dirty="0">
              <a:solidFill>
                <a:srgbClr val="FFFFFF"/>
              </a:solidFill>
            </a:endParaRPr>
          </a:p>
        </p:txBody>
      </p:sp>
      <p:sp>
        <p:nvSpPr>
          <p:cNvPr id="151" name="Google Shape;151;g343c85d3a64_0_6"/>
          <p:cNvSpPr txBox="1"/>
          <p:nvPr/>
        </p:nvSpPr>
        <p:spPr>
          <a:xfrm>
            <a:off x="97970" y="926592"/>
            <a:ext cx="123139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IT" sz="2400" b="0" i="0" u="none" strike="noStrike" cap="none">
                <a:solidFill>
                  <a:schemeClr val="accent1"/>
                </a:solidFill>
                <a:latin typeface="Calibri"/>
                <a:ea typeface="Calibri"/>
                <a:cs typeface="Calibri"/>
                <a:sym typeface="Calibri"/>
              </a:rPr>
              <a:t>Ricerca collaborativa: più forti insieme</a:t>
            </a:r>
          </a:p>
        </p:txBody>
      </p:sp>
      <p:sp>
        <p:nvSpPr>
          <p:cNvPr id="152" name="Google Shape;152;g343c85d3a64_0_6"/>
          <p:cNvSpPr txBox="1"/>
          <p:nvPr/>
        </p:nvSpPr>
        <p:spPr>
          <a:xfrm>
            <a:off x="847344" y="1806047"/>
            <a:ext cx="10497312" cy="830956"/>
          </a:xfrm>
          <a:prstGeom prst="rect">
            <a:avLst/>
          </a:prstGeom>
          <a:gradFill>
            <a:gsLst>
              <a:gs pos="0">
                <a:srgbClr val="8AEC9F"/>
              </a:gs>
              <a:gs pos="50000">
                <a:srgbClr val="B8F1C3"/>
              </a:gs>
              <a:gs pos="100000">
                <a:srgbClr val="DCF8E1"/>
              </a:gs>
            </a:gsLst>
            <a:lin ang="8100000" scaled="0"/>
          </a:gra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IT" sz="2400" dirty="0">
                <a:solidFill>
                  <a:srgbClr val="000000"/>
                </a:solidFill>
                <a:effectLst/>
                <a:latin typeface="Calibri" panose="020F0502020204030204" pitchFamily="34" charset="0"/>
                <a:ea typeface="Calibri" panose="020F0502020204030204" pitchFamily="34" charset="0"/>
              </a:rPr>
              <a:t>Processo partecipativo in cui il personale docente lavora collaborativamente per indagare su problemi comuni, attuare soluzioni e valutarne l'impatto.</a:t>
            </a:r>
            <a:endParaRPr lang="it-IT" sz="2000" b="0" u="none" strike="noStrike" cap="none" dirty="0">
              <a:solidFill>
                <a:schemeClr val="dk1"/>
              </a:solidFill>
              <a:latin typeface="Arial"/>
              <a:ea typeface="Arial"/>
              <a:cs typeface="Arial"/>
              <a:sym typeface="Arial"/>
            </a:endParaRPr>
          </a:p>
        </p:txBody>
      </p:sp>
      <p:sp>
        <p:nvSpPr>
          <p:cNvPr id="153" name="Google Shape;153;g343c85d3a64_0_6"/>
          <p:cNvSpPr txBox="1"/>
          <p:nvPr/>
        </p:nvSpPr>
        <p:spPr>
          <a:xfrm>
            <a:off x="719328" y="3167390"/>
            <a:ext cx="10625328" cy="16312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IT" sz="2000" b="1" i="0" u="none" strike="noStrike" cap="none" dirty="0">
                <a:solidFill>
                  <a:srgbClr val="000000"/>
                </a:solidFill>
                <a:latin typeface="Arial"/>
                <a:ea typeface="Arial"/>
                <a:cs typeface="Arial"/>
                <a:sym typeface="Arial"/>
              </a:rPr>
              <a:t>Vantaggi: </a:t>
            </a:r>
            <a:endParaRPr lang="it-IT" dirty="0"/>
          </a:p>
          <a:p>
            <a:pPr marL="342900" marR="0" lvl="0" indent="-342900" algn="l" rtl="0">
              <a:lnSpc>
                <a:spcPct val="100000"/>
              </a:lnSpc>
              <a:spcBef>
                <a:spcPts val="0"/>
              </a:spcBef>
              <a:spcAft>
                <a:spcPts val="0"/>
              </a:spcAft>
              <a:buClr>
                <a:srgbClr val="000000"/>
              </a:buClr>
              <a:buSzPts val="2000"/>
              <a:buFont typeface="Arial"/>
              <a:buChar char="•"/>
            </a:pPr>
            <a:r>
              <a:rPr lang="it-IT" sz="2000" b="0" i="0" u="none" strike="noStrike" cap="none" dirty="0">
                <a:solidFill>
                  <a:srgbClr val="000000"/>
                </a:solidFill>
                <a:latin typeface="Arial"/>
                <a:ea typeface="Arial"/>
                <a:cs typeface="Arial"/>
                <a:sym typeface="Arial"/>
              </a:rPr>
              <a:t>Competenze condivise e prospettive diverse</a:t>
            </a:r>
          </a:p>
          <a:p>
            <a:pPr marL="342900" marR="0" lvl="0" indent="-342900" algn="l" rtl="0">
              <a:lnSpc>
                <a:spcPct val="100000"/>
              </a:lnSpc>
              <a:spcBef>
                <a:spcPts val="0"/>
              </a:spcBef>
              <a:spcAft>
                <a:spcPts val="0"/>
              </a:spcAft>
              <a:buClr>
                <a:srgbClr val="000000"/>
              </a:buClr>
              <a:buSzPts val="2000"/>
              <a:buFont typeface="Arial"/>
              <a:buChar char="•"/>
            </a:pPr>
            <a:r>
              <a:rPr lang="it-IT" sz="2000" b="0" i="0" u="none" strike="noStrike" cap="none" dirty="0">
                <a:solidFill>
                  <a:srgbClr val="000000"/>
                </a:solidFill>
                <a:latin typeface="Arial"/>
                <a:ea typeface="Arial"/>
                <a:cs typeface="Arial"/>
                <a:sym typeface="Arial"/>
              </a:rPr>
              <a:t>Dati più solidi</a:t>
            </a:r>
            <a:endParaRPr lang="it-IT" dirty="0"/>
          </a:p>
          <a:p>
            <a:pPr marL="342900" marR="0" lvl="0" indent="-342900" algn="l" rtl="0">
              <a:lnSpc>
                <a:spcPct val="100000"/>
              </a:lnSpc>
              <a:spcBef>
                <a:spcPts val="0"/>
              </a:spcBef>
              <a:spcAft>
                <a:spcPts val="0"/>
              </a:spcAft>
              <a:buClr>
                <a:srgbClr val="000000"/>
              </a:buClr>
              <a:buSzPts val="2000"/>
              <a:buFont typeface="Arial"/>
              <a:buChar char="•"/>
            </a:pPr>
            <a:r>
              <a:rPr lang="it-IT" sz="2000" b="0" i="0" u="none" strike="noStrike" cap="none" dirty="0">
                <a:solidFill>
                  <a:srgbClr val="000000"/>
                </a:solidFill>
                <a:latin typeface="Arial"/>
                <a:ea typeface="Arial"/>
                <a:cs typeface="Arial"/>
                <a:sym typeface="Arial"/>
              </a:rPr>
              <a:t>Miglioramenti sostenibili </a:t>
            </a:r>
            <a:endParaRPr lang="it-IT" dirty="0"/>
          </a:p>
          <a:p>
            <a:pPr marL="342900" marR="0" lvl="0" indent="-342900" algn="l" rtl="0">
              <a:lnSpc>
                <a:spcPct val="100000"/>
              </a:lnSpc>
              <a:spcBef>
                <a:spcPts val="0"/>
              </a:spcBef>
              <a:spcAft>
                <a:spcPts val="0"/>
              </a:spcAft>
              <a:buClr>
                <a:srgbClr val="000000"/>
              </a:buClr>
              <a:buSzPts val="2000"/>
              <a:buFont typeface="Arial"/>
              <a:buChar char="•"/>
            </a:pPr>
            <a:r>
              <a:rPr lang="it-IT" sz="2000" b="0" i="0" u="none" strike="noStrike" cap="none" dirty="0">
                <a:solidFill>
                  <a:srgbClr val="000000"/>
                </a:solidFill>
                <a:latin typeface="Arial"/>
                <a:ea typeface="Arial"/>
                <a:cs typeface="Arial"/>
                <a:sym typeface="Arial"/>
              </a:rPr>
              <a:t>Comunità di apprendimento professionale</a:t>
            </a:r>
            <a:endParaRPr lang="it-IT" dirty="0"/>
          </a:p>
        </p:txBody>
      </p:sp>
      <p:sp>
        <p:nvSpPr>
          <p:cNvPr id="154" name="Google Shape;154;g343c85d3a64_0_6"/>
          <p:cNvSpPr txBox="1"/>
          <p:nvPr/>
        </p:nvSpPr>
        <p:spPr>
          <a:xfrm>
            <a:off x="97970" y="6037694"/>
            <a:ext cx="11594592"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050" b="0" i="0" u="none" strike="noStrike" cap="none" dirty="0">
                <a:solidFill>
                  <a:srgbClr val="000000"/>
                </a:solidFill>
                <a:latin typeface="Arial"/>
                <a:ea typeface="Arial"/>
                <a:cs typeface="Arial"/>
                <a:sym typeface="Arial"/>
              </a:rPr>
              <a:t>Hargreaves, A., &amp; O’Connor, M. T. (2019). Leading collaborative professionalism. Centre for Strategic Education (Australia). </a:t>
            </a:r>
            <a:r>
              <a:rPr lang="en-US" sz="1050" b="0" i="0" u="sng" strike="noStrike" cap="none" dirty="0">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https://www.andyhargreaves.com/uploads/5/2/9/2/5292616/seminar_series_274-april2018.pdf</a:t>
            </a:r>
            <a:r>
              <a:rPr lang="en-US" sz="1050" b="0" i="0" u="none" strike="noStrike" cap="none" dirty="0">
                <a:solidFill>
                  <a:srgbClr val="000000"/>
                </a:solidFill>
                <a:latin typeface="Arial"/>
                <a:ea typeface="Arial"/>
                <a:cs typeface="Arial"/>
                <a:sym typeface="Arial"/>
              </a:rPr>
              <a:t> </a:t>
            </a:r>
            <a:endParaRPr lang="en-US" sz="1050" dirty="0"/>
          </a:p>
          <a:p>
            <a:pPr marL="0" marR="0" lvl="0" indent="0" algn="l" rtl="0">
              <a:lnSpc>
                <a:spcPct val="100000"/>
              </a:lnSpc>
              <a:spcBef>
                <a:spcPts val="0"/>
              </a:spcBef>
              <a:spcAft>
                <a:spcPts val="0"/>
              </a:spcAft>
              <a:buNone/>
            </a:pPr>
            <a:r>
              <a:rPr lang="en-US" sz="1050" b="0" i="0" u="none" strike="noStrike" cap="none" dirty="0" err="1">
                <a:solidFill>
                  <a:srgbClr val="000000"/>
                </a:solidFill>
                <a:latin typeface="Arial"/>
                <a:ea typeface="Arial"/>
                <a:cs typeface="Arial"/>
                <a:sym typeface="Arial"/>
              </a:rPr>
              <a:t>Vescio</a:t>
            </a:r>
            <a:r>
              <a:rPr lang="en-US" sz="1050" b="0" i="0" u="none" strike="noStrike" cap="none" dirty="0">
                <a:solidFill>
                  <a:srgbClr val="000000"/>
                </a:solidFill>
                <a:latin typeface="Arial"/>
                <a:ea typeface="Arial"/>
                <a:cs typeface="Arial"/>
                <a:sym typeface="Arial"/>
              </a:rPr>
              <a:t>, V., Ross, D., &amp; Adams, A. (2008). A review of research on the impact of professional learning communities on teaching practice and student learning. Teaching and Teacher Education, 24(1), 80-91.</a:t>
            </a:r>
            <a:r>
              <a:rPr lang="en-US" sz="1050" b="0" i="0" u="sng" strike="noStrike" cap="none" dirty="0">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 10.1016/j.tate.2007.01.004</a:t>
            </a:r>
            <a:endParaRPr lang="en-US" sz="1050" b="0" i="0" u="none" strike="noStrike" cap="none" dirty="0">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5"/>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err="1">
                <a:solidFill>
                  <a:srgbClr val="FFFFFF"/>
                </a:solidFill>
              </a:rPr>
              <a:t>Attività</a:t>
            </a:r>
            <a:r>
              <a:rPr lang="en-US" sz="2800" b="1" dirty="0">
                <a:solidFill>
                  <a:srgbClr val="FFFFFF"/>
                </a:solidFill>
              </a:rPr>
              <a:t> 1: </a:t>
            </a:r>
            <a:r>
              <a:rPr lang="en-US" sz="2800" b="1" dirty="0" err="1">
                <a:solidFill>
                  <a:srgbClr val="FFFFFF"/>
                </a:solidFill>
              </a:rPr>
              <a:t>scambio</a:t>
            </a:r>
            <a:r>
              <a:rPr lang="en-US" sz="2800" b="1" dirty="0">
                <a:solidFill>
                  <a:srgbClr val="FFFFFF"/>
                </a:solidFill>
              </a:rPr>
              <a:t> di </a:t>
            </a:r>
            <a:r>
              <a:rPr lang="en-US" sz="2800" b="1" dirty="0" err="1">
                <a:solidFill>
                  <a:srgbClr val="FFFFFF"/>
                </a:solidFill>
              </a:rPr>
              <a:t>sfide</a:t>
            </a:r>
            <a:endParaRPr sz="2800" b="1" dirty="0">
              <a:solidFill>
                <a:srgbClr val="FFFFFF"/>
              </a:solidFill>
            </a:endParaRPr>
          </a:p>
        </p:txBody>
      </p:sp>
      <p:sp>
        <p:nvSpPr>
          <p:cNvPr id="160" name="Google Shape;160;p25"/>
          <p:cNvSpPr txBox="1"/>
          <p:nvPr/>
        </p:nvSpPr>
        <p:spPr>
          <a:xfrm>
            <a:off x="646171" y="2394015"/>
            <a:ext cx="10899600" cy="4062610"/>
          </a:xfrm>
          <a:prstGeom prst="rect">
            <a:avLst/>
          </a:prstGeom>
          <a:noFill/>
          <a:ln>
            <a:noFill/>
          </a:ln>
        </p:spPr>
        <p:txBody>
          <a:bodyPr spcFirstLastPara="1" wrap="square" lIns="91425" tIns="45700" rIns="91425" bIns="45700" anchor="t" anchorCtr="0">
            <a:spAutoFit/>
          </a:bodyPr>
          <a:lstStyle/>
          <a:p>
            <a:pPr marL="285750" marR="0" lvl="0" indent="-273050" algn="l" rtl="0">
              <a:lnSpc>
                <a:spcPct val="100000"/>
              </a:lnSpc>
              <a:spcBef>
                <a:spcPts val="0"/>
              </a:spcBef>
              <a:spcAft>
                <a:spcPts val="0"/>
              </a:spcAft>
              <a:buClr>
                <a:srgbClr val="000000"/>
              </a:buClr>
              <a:buSzPts val="1800"/>
              <a:buFont typeface="Arial"/>
              <a:buChar char="•"/>
            </a:pPr>
            <a:r>
              <a:rPr lang="it-IT" sz="1800" b="1" i="0" u="none" strike="noStrike" cap="none" dirty="0">
                <a:solidFill>
                  <a:srgbClr val="000000"/>
                </a:solidFill>
                <a:latin typeface="Arial"/>
                <a:ea typeface="Arial"/>
                <a:cs typeface="Arial"/>
                <a:sym typeface="Arial"/>
              </a:rPr>
              <a:t>Preparazione: </a:t>
            </a:r>
            <a:r>
              <a:rPr lang="it-IT" sz="1800" b="0" i="0" u="none" strike="noStrike" cap="none" dirty="0">
                <a:solidFill>
                  <a:srgbClr val="000000"/>
                </a:solidFill>
                <a:latin typeface="Arial"/>
                <a:ea typeface="Arial"/>
                <a:cs typeface="Arial"/>
                <a:sym typeface="Arial"/>
              </a:rPr>
              <a:t>scegli una delle sfide identificate nell’Unità 1 e scrivila su un post-it seguendo questo s</a:t>
            </a:r>
            <a:r>
              <a:rPr lang="it-IT" sz="1800" dirty="0"/>
              <a:t>chema</a:t>
            </a:r>
            <a:r>
              <a:rPr lang="it-IT" sz="1800" b="0" i="0" u="none" strike="noStrike" cap="none" dirty="0">
                <a:solidFill>
                  <a:srgbClr val="000000"/>
                </a:solidFill>
                <a:latin typeface="Arial"/>
                <a:ea typeface="Arial"/>
                <a:cs typeface="Arial"/>
                <a:sym typeface="Arial"/>
              </a:rPr>
              <a:t>: </a:t>
            </a:r>
            <a:endParaRPr lang="it-IT" sz="26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rPr lang="it-IT" sz="1700" b="1" i="0" u="none" strike="noStrike" cap="none" dirty="0">
                <a:solidFill>
                  <a:schemeClr val="dk1"/>
                </a:solidFill>
                <a:latin typeface="Arial"/>
                <a:ea typeface="Arial"/>
                <a:cs typeface="Arial"/>
                <a:sym typeface="Arial"/>
              </a:rPr>
              <a:t>[gruppo di discenti] + [lacuna nel comportamento/abilità] + [contesto].</a:t>
            </a:r>
            <a:endParaRPr lang="it-IT" sz="1100" dirty="0"/>
          </a:p>
          <a:p>
            <a:pPr marL="0" marR="0" lvl="0" indent="0" algn="ctr" rtl="0">
              <a:lnSpc>
                <a:spcPct val="100000"/>
              </a:lnSpc>
              <a:spcBef>
                <a:spcPts val="0"/>
              </a:spcBef>
              <a:spcAft>
                <a:spcPts val="0"/>
              </a:spcAft>
              <a:buNone/>
            </a:pPr>
            <a:endParaRPr lang="it-IT" sz="2800" b="1" i="0" u="none" strike="noStrike" cap="none" dirty="0">
              <a:solidFill>
                <a:srgbClr val="40404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it-IT" sz="2000" b="1" i="0" u="none" strike="noStrike" cap="none" dirty="0">
                <a:solidFill>
                  <a:srgbClr val="000000"/>
                </a:solidFill>
                <a:latin typeface="Arial"/>
                <a:ea typeface="Arial"/>
                <a:cs typeface="Arial"/>
                <a:sym typeface="Arial"/>
              </a:rPr>
              <a:t>Round 1: </a:t>
            </a:r>
            <a:r>
              <a:rPr lang="it-IT" sz="2000" b="1" dirty="0"/>
              <a:t>l</a:t>
            </a:r>
            <a:r>
              <a:rPr lang="it-IT" sz="2000" b="1" i="0" u="none" strike="noStrike" cap="none" dirty="0">
                <a:solidFill>
                  <a:srgbClr val="000000"/>
                </a:solidFill>
                <a:latin typeface="Arial"/>
                <a:ea typeface="Arial"/>
                <a:cs typeface="Arial"/>
                <a:sym typeface="Arial"/>
              </a:rPr>
              <a:t>'insegnante condivide la sua sfida</a:t>
            </a:r>
            <a:endParaRPr lang="it-IT" sz="2000" b="1" dirty="0"/>
          </a:p>
          <a:p>
            <a:pPr marL="584200" lvl="0" algn="l" rtl="0">
              <a:spcBef>
                <a:spcPts val="0"/>
              </a:spcBef>
              <a:spcAft>
                <a:spcPts val="0"/>
              </a:spcAft>
              <a:buClr>
                <a:schemeClr val="dk1"/>
              </a:buClr>
              <a:buSzPts val="1600"/>
            </a:pPr>
            <a:r>
              <a:rPr lang="it-IT" sz="1600" dirty="0">
                <a:solidFill>
                  <a:schemeClr val="dk1"/>
                </a:solidFill>
              </a:rPr>
              <a:t>1.	Fate diverse domande per scoprire le cause principali (es. "Pensi che la causa possa essere la sicurezza, l'interesse o le dinamiche di gruppo?").</a:t>
            </a:r>
          </a:p>
          <a:p>
            <a:pPr marL="927100" lvl="0" indent="-342900" algn="l" rtl="0">
              <a:spcBef>
                <a:spcPts val="0"/>
              </a:spcBef>
              <a:spcAft>
                <a:spcPts val="0"/>
              </a:spcAft>
              <a:buClr>
                <a:schemeClr val="dk1"/>
              </a:buClr>
              <a:buSzPts val="1600"/>
              <a:buAutoNum type="arabicPeriod" startAt="2"/>
            </a:pPr>
            <a:r>
              <a:rPr lang="it-IT" sz="1600" dirty="0">
                <a:solidFill>
                  <a:schemeClr val="dk1"/>
                </a:solidFill>
              </a:rPr>
              <a:t>Fate un brainstorming su aspetti che l'insegnante potrebbe aver tralasciato (es. "L'interfaccia per la potrebbe risultare scoraggiante?" o "Avete provato a fare svolgere il compito in coppia?").</a:t>
            </a:r>
          </a:p>
          <a:p>
            <a:pPr marL="584200" lvl="0" algn="l" rtl="0">
              <a:spcBef>
                <a:spcPts val="0"/>
              </a:spcBef>
              <a:spcAft>
                <a:spcPts val="0"/>
              </a:spcAft>
              <a:buClr>
                <a:schemeClr val="dk1"/>
              </a:buClr>
              <a:buSzPts val="1600"/>
            </a:pPr>
            <a:endParaRPr lang="it-IT" sz="1600" dirty="0">
              <a:solidFill>
                <a:schemeClr val="dk1"/>
              </a:solidFill>
            </a:endParaRPr>
          </a:p>
          <a:p>
            <a:pPr marL="285750" marR="0" lvl="0" indent="-285750" algn="l" rtl="0">
              <a:lnSpc>
                <a:spcPct val="100000"/>
              </a:lnSpc>
              <a:spcBef>
                <a:spcPts val="0"/>
              </a:spcBef>
              <a:spcAft>
                <a:spcPts val="0"/>
              </a:spcAft>
              <a:buClr>
                <a:srgbClr val="000000"/>
              </a:buClr>
              <a:buSzPts val="2000"/>
              <a:buFont typeface="Arial"/>
              <a:buChar char="•"/>
            </a:pPr>
            <a:r>
              <a:rPr lang="it-IT" sz="2000" b="1" i="0" u="none" strike="noStrike" cap="none" dirty="0">
                <a:solidFill>
                  <a:srgbClr val="000000"/>
                </a:solidFill>
                <a:latin typeface="Arial"/>
                <a:ea typeface="Arial"/>
                <a:cs typeface="Arial"/>
                <a:sym typeface="Arial"/>
              </a:rPr>
              <a:t>Round 2 e 3: ripetete l’attività con le/gli altri due insegnanti</a:t>
            </a:r>
            <a:endParaRPr lang="it-IT" dirty="0"/>
          </a:p>
          <a:p>
            <a:pPr marL="0" marR="0" lvl="0" indent="0" algn="l" rtl="0">
              <a:lnSpc>
                <a:spcPct val="100000"/>
              </a:lnSpc>
              <a:spcBef>
                <a:spcPts val="0"/>
              </a:spcBef>
              <a:spcAft>
                <a:spcPts val="0"/>
              </a:spcAft>
              <a:buNone/>
            </a:pPr>
            <a:endParaRPr lang="it-IT" sz="2000" b="1"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it-IT" sz="2000" b="1" i="0" u="none" strike="noStrike" cap="none" dirty="0">
                <a:solidFill>
                  <a:srgbClr val="000000"/>
                </a:solidFill>
                <a:latin typeface="Arial"/>
                <a:ea typeface="Arial"/>
                <a:cs typeface="Arial"/>
                <a:sym typeface="Arial"/>
              </a:rPr>
              <a:t>Perfezionamento: </a:t>
            </a:r>
            <a:r>
              <a:rPr lang="it-IT" sz="1700" dirty="0">
                <a:solidFill>
                  <a:schemeClr val="dk1"/>
                </a:solidFill>
              </a:rPr>
              <a:t>rivedete la sfida originale in base al feedback del gruppo utilizzando i criteri </a:t>
            </a:r>
            <a:r>
              <a:rPr lang="it-IT" sz="1700" i="1" dirty="0">
                <a:solidFill>
                  <a:schemeClr val="dk1"/>
                </a:solidFill>
              </a:rPr>
              <a:t>specifica, attuabile e misurabile.</a:t>
            </a:r>
            <a:endParaRPr lang="it-IT" sz="2500" b="1" i="1" u="none" strike="noStrike" cap="none" dirty="0">
              <a:solidFill>
                <a:schemeClr val="dk1"/>
              </a:solidFill>
            </a:endParaRPr>
          </a:p>
        </p:txBody>
      </p:sp>
      <p:sp>
        <p:nvSpPr>
          <p:cNvPr id="161" name="Google Shape;161;p25"/>
          <p:cNvSpPr txBox="1"/>
          <p:nvPr/>
        </p:nvSpPr>
        <p:spPr>
          <a:xfrm>
            <a:off x="1670304" y="1477366"/>
            <a:ext cx="11301900" cy="569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100" b="0" i="0" u="none" strike="noStrike" cap="none" dirty="0" err="1">
                <a:solidFill>
                  <a:srgbClr val="000000"/>
                </a:solidFill>
                <a:latin typeface="Arial"/>
                <a:ea typeface="Arial"/>
                <a:cs typeface="Arial"/>
                <a:sym typeface="Arial"/>
              </a:rPr>
              <a:t>Scambio</a:t>
            </a:r>
            <a:r>
              <a:rPr lang="en-US" sz="3100" dirty="0"/>
              <a:t> 		Brainstorming 		</a:t>
            </a:r>
            <a:r>
              <a:rPr lang="en-US" sz="3100" dirty="0" err="1"/>
              <a:t>Perfezionamento</a:t>
            </a:r>
            <a:endParaRPr sz="3100" b="0" i="0" u="none" strike="noStrike" cap="none" dirty="0">
              <a:solidFill>
                <a:srgbClr val="000000"/>
              </a:solidFill>
              <a:latin typeface="Arial"/>
              <a:ea typeface="Arial"/>
              <a:cs typeface="Arial"/>
              <a:sym typeface="Arial"/>
            </a:endParaRPr>
          </a:p>
        </p:txBody>
      </p:sp>
      <p:pic>
        <p:nvPicPr>
          <p:cNvPr id="162" name="Google Shape;162;p25"/>
          <p:cNvPicPr preferRelativeResize="0"/>
          <p:nvPr/>
        </p:nvPicPr>
        <p:blipFill rotWithShape="1">
          <a:blip r:embed="rId3">
            <a:alphaModFix/>
          </a:blip>
          <a:srcRect/>
          <a:stretch/>
        </p:blipFill>
        <p:spPr>
          <a:xfrm>
            <a:off x="878802" y="1366351"/>
            <a:ext cx="791496" cy="791475"/>
          </a:xfrm>
          <a:prstGeom prst="rect">
            <a:avLst/>
          </a:prstGeom>
          <a:noFill/>
          <a:ln>
            <a:noFill/>
          </a:ln>
        </p:spPr>
      </p:pic>
      <p:pic>
        <p:nvPicPr>
          <p:cNvPr id="163" name="Google Shape;163;p25"/>
          <p:cNvPicPr preferRelativeResize="0"/>
          <p:nvPr/>
        </p:nvPicPr>
        <p:blipFill rotWithShape="1">
          <a:blip r:embed="rId4">
            <a:alphaModFix/>
          </a:blip>
          <a:srcRect/>
          <a:stretch/>
        </p:blipFill>
        <p:spPr>
          <a:xfrm>
            <a:off x="3438220" y="1244487"/>
            <a:ext cx="939650" cy="913326"/>
          </a:xfrm>
          <a:prstGeom prst="rect">
            <a:avLst/>
          </a:prstGeom>
          <a:noFill/>
          <a:ln>
            <a:noFill/>
          </a:ln>
        </p:spPr>
      </p:pic>
      <p:pic>
        <p:nvPicPr>
          <p:cNvPr id="164" name="Google Shape;164;p25"/>
          <p:cNvPicPr preferRelativeResize="0"/>
          <p:nvPr/>
        </p:nvPicPr>
        <p:blipFill rotWithShape="1">
          <a:blip r:embed="rId5">
            <a:alphaModFix/>
          </a:blip>
          <a:srcRect/>
          <a:stretch/>
        </p:blipFill>
        <p:spPr>
          <a:xfrm>
            <a:off x="7164612" y="1348407"/>
            <a:ext cx="710479" cy="791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343c85d3a64_0_29"/>
          <p:cNvSpPr txBox="1"/>
          <p:nvPr/>
        </p:nvSpPr>
        <p:spPr>
          <a:xfrm>
            <a:off x="271500" y="1405472"/>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dirty="0">
                <a:solidFill>
                  <a:schemeClr val="dk1"/>
                </a:solidFill>
                <a:latin typeface="Arial"/>
                <a:ea typeface="Arial"/>
                <a:cs typeface="Arial"/>
                <a:sym typeface="Arial"/>
              </a:rPr>
              <a:t>1 - </a:t>
            </a:r>
            <a:r>
              <a:rPr lang="en-US" sz="2200" b="1" i="0" u="none" strike="noStrike" cap="none" dirty="0" err="1">
                <a:solidFill>
                  <a:schemeClr val="dk1"/>
                </a:solidFill>
                <a:latin typeface="Arial"/>
                <a:ea typeface="Arial"/>
                <a:cs typeface="Arial"/>
                <a:sym typeface="Arial"/>
              </a:rPr>
              <a:t>Allineato</a:t>
            </a:r>
            <a:r>
              <a:rPr lang="en-US" sz="2200" b="1" i="0" u="none" strike="noStrike" cap="none" dirty="0">
                <a:solidFill>
                  <a:schemeClr val="dk1"/>
                </a:solidFill>
                <a:latin typeface="Arial"/>
                <a:ea typeface="Arial"/>
                <a:cs typeface="Arial"/>
                <a:sym typeface="Arial"/>
              </a:rPr>
              <a:t> con </a:t>
            </a:r>
            <a:r>
              <a:rPr lang="en-US" sz="2200" b="1" i="0" u="none" strike="noStrike" cap="none" dirty="0" err="1">
                <a:solidFill>
                  <a:schemeClr val="dk1"/>
                </a:solidFill>
                <a:latin typeface="Arial"/>
                <a:ea typeface="Arial"/>
                <a:cs typeface="Arial"/>
                <a:sym typeface="Arial"/>
              </a:rPr>
              <a:t>gli</a:t>
            </a:r>
            <a:r>
              <a:rPr lang="en-US" sz="2200" b="1" i="0" u="none" strike="noStrike" cap="none" dirty="0">
                <a:solidFill>
                  <a:schemeClr val="dk1"/>
                </a:solidFill>
                <a:latin typeface="Arial"/>
                <a:ea typeface="Arial"/>
                <a:cs typeface="Arial"/>
                <a:sym typeface="Arial"/>
              </a:rPr>
              <a:t> </a:t>
            </a:r>
            <a:r>
              <a:rPr lang="en-US" sz="2200" b="1" i="0" u="none" strike="noStrike" cap="none" dirty="0" err="1">
                <a:solidFill>
                  <a:schemeClr val="dk1"/>
                </a:solidFill>
                <a:latin typeface="Arial"/>
                <a:ea typeface="Arial"/>
                <a:cs typeface="Arial"/>
                <a:sym typeface="Arial"/>
              </a:rPr>
              <a:t>obiettivi</a:t>
            </a:r>
            <a:r>
              <a:rPr lang="en-US" sz="2200" b="1" i="0" u="none" strike="noStrike" cap="none" dirty="0">
                <a:solidFill>
                  <a:schemeClr val="dk1"/>
                </a:solidFill>
                <a:latin typeface="Arial"/>
                <a:ea typeface="Arial"/>
                <a:cs typeface="Arial"/>
                <a:sym typeface="Arial"/>
              </a:rPr>
              <a:t> </a:t>
            </a:r>
            <a:r>
              <a:rPr lang="en-US" sz="2200" b="1" i="0" u="none" strike="noStrike" cap="none" dirty="0" err="1">
                <a:solidFill>
                  <a:schemeClr val="dk1"/>
                </a:solidFill>
                <a:latin typeface="Arial"/>
                <a:ea typeface="Arial"/>
                <a:cs typeface="Arial"/>
                <a:sym typeface="Arial"/>
              </a:rPr>
              <a:t>dell'informatica</a:t>
            </a:r>
            <a:endParaRPr sz="2200" b="0" i="0" u="none" strike="noStrike" cap="none" dirty="0">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dirty="0">
                <a:solidFill>
                  <a:schemeClr val="dk1"/>
                </a:solidFill>
                <a:latin typeface="Arial"/>
                <a:ea typeface="Arial"/>
                <a:cs typeface="Arial"/>
                <a:sym typeface="Arial"/>
              </a:rPr>
              <a:t>2 - </a:t>
            </a:r>
            <a:r>
              <a:rPr lang="en-US" sz="2200" b="1" i="0" u="none" strike="noStrike" cap="none" dirty="0" err="1">
                <a:solidFill>
                  <a:schemeClr val="dk1"/>
                </a:solidFill>
                <a:latin typeface="Arial"/>
                <a:ea typeface="Arial"/>
                <a:cs typeface="Arial"/>
                <a:sym typeface="Arial"/>
              </a:rPr>
              <a:t>Promuove</a:t>
            </a:r>
            <a:r>
              <a:rPr lang="en-US" sz="2200" b="1" i="0" u="none" strike="noStrike" cap="none" dirty="0">
                <a:solidFill>
                  <a:schemeClr val="dk1"/>
                </a:solidFill>
                <a:latin typeface="Arial"/>
                <a:ea typeface="Arial"/>
                <a:cs typeface="Arial"/>
                <a:sym typeface="Arial"/>
              </a:rPr>
              <a:t> </a:t>
            </a:r>
            <a:r>
              <a:rPr lang="en-US" sz="2200" b="1" i="0" u="none" strike="noStrike" cap="none" dirty="0" err="1">
                <a:solidFill>
                  <a:schemeClr val="dk1"/>
                </a:solidFill>
                <a:latin typeface="Arial"/>
                <a:ea typeface="Arial"/>
                <a:cs typeface="Arial"/>
                <a:sym typeface="Arial"/>
              </a:rPr>
              <a:t>l'inclusione</a:t>
            </a:r>
            <a:r>
              <a:rPr lang="en-US" sz="2200" b="1" i="0" u="none" strike="noStrike" cap="none" dirty="0">
                <a:solidFill>
                  <a:schemeClr val="dk1"/>
                </a:solidFill>
                <a:latin typeface="Arial"/>
                <a:ea typeface="Arial"/>
                <a:cs typeface="Arial"/>
                <a:sym typeface="Arial"/>
              </a:rPr>
              <a:t> di </a:t>
            </a:r>
            <a:r>
              <a:rPr lang="en-US" sz="2200" b="1" i="0" u="none" strike="noStrike" cap="none" dirty="0" err="1">
                <a:solidFill>
                  <a:schemeClr val="dk1"/>
                </a:solidFill>
                <a:latin typeface="Arial"/>
                <a:ea typeface="Arial"/>
                <a:cs typeface="Arial"/>
                <a:sym typeface="Arial"/>
              </a:rPr>
              <a:t>genere</a:t>
            </a:r>
            <a:endParaRPr sz="2200" b="0" i="0" u="none" strike="noStrike" cap="none" dirty="0">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dirty="0">
                <a:solidFill>
                  <a:schemeClr val="dk1"/>
                </a:solidFill>
                <a:latin typeface="Arial"/>
                <a:ea typeface="Arial"/>
                <a:cs typeface="Arial"/>
                <a:sym typeface="Arial"/>
              </a:rPr>
              <a:t>3 - </a:t>
            </a:r>
            <a:r>
              <a:rPr lang="en-US" sz="2200" b="1" i="0" u="none" strike="noStrike" cap="none" dirty="0" err="1">
                <a:solidFill>
                  <a:schemeClr val="dk1"/>
                </a:solidFill>
                <a:latin typeface="Arial"/>
                <a:ea typeface="Arial"/>
                <a:cs typeface="Arial"/>
                <a:sym typeface="Arial"/>
              </a:rPr>
              <a:t>Radicato</a:t>
            </a:r>
            <a:r>
              <a:rPr lang="en-US" sz="2200" b="1" i="0" u="none" strike="noStrike" cap="none" dirty="0">
                <a:solidFill>
                  <a:schemeClr val="dk1"/>
                </a:solidFill>
                <a:latin typeface="Arial"/>
                <a:ea typeface="Arial"/>
                <a:cs typeface="Arial"/>
                <a:sym typeface="Arial"/>
              </a:rPr>
              <a:t> </a:t>
            </a:r>
            <a:r>
              <a:rPr lang="en-US" sz="2200" b="1" i="0" u="none" strike="noStrike" cap="none" dirty="0" err="1">
                <a:solidFill>
                  <a:schemeClr val="dk1"/>
                </a:solidFill>
                <a:latin typeface="Arial"/>
                <a:ea typeface="Arial"/>
                <a:cs typeface="Arial"/>
                <a:sym typeface="Arial"/>
              </a:rPr>
              <a:t>nelle</a:t>
            </a:r>
            <a:r>
              <a:rPr lang="en-US" sz="2200" b="1" i="0" u="none" strike="noStrike" cap="none" dirty="0">
                <a:solidFill>
                  <a:schemeClr val="dk1"/>
                </a:solidFill>
                <a:latin typeface="Arial"/>
                <a:ea typeface="Arial"/>
                <a:cs typeface="Arial"/>
                <a:sym typeface="Arial"/>
              </a:rPr>
              <a:t> cause </a:t>
            </a:r>
            <a:r>
              <a:rPr lang="en-US" sz="2200" b="1" i="0" u="none" strike="noStrike" cap="none" dirty="0" err="1">
                <a:solidFill>
                  <a:schemeClr val="dk1"/>
                </a:solidFill>
                <a:latin typeface="Arial"/>
                <a:ea typeface="Arial"/>
                <a:cs typeface="Arial"/>
                <a:sym typeface="Arial"/>
              </a:rPr>
              <a:t>identificate</a:t>
            </a:r>
            <a:endParaRPr sz="2200" b="0" i="0" u="none" strike="noStrike" cap="none" dirty="0">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dirty="0">
                <a:solidFill>
                  <a:schemeClr val="dk1"/>
                </a:solidFill>
                <a:latin typeface="Arial"/>
                <a:ea typeface="Arial"/>
                <a:cs typeface="Arial"/>
                <a:sym typeface="Arial"/>
              </a:rPr>
              <a:t>4 - Sotto </a:t>
            </a:r>
            <a:r>
              <a:rPr lang="en-US" sz="2200" b="1" i="0" u="none" strike="noStrike" cap="none" dirty="0" err="1">
                <a:solidFill>
                  <a:schemeClr val="dk1"/>
                </a:solidFill>
                <a:latin typeface="Arial"/>
                <a:ea typeface="Arial"/>
                <a:cs typeface="Arial"/>
                <a:sym typeface="Arial"/>
              </a:rPr>
              <a:t>controllo</a:t>
            </a:r>
            <a:endParaRPr sz="2200" b="0" i="0" u="none" strike="noStrike" cap="none" dirty="0">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dirty="0">
                <a:solidFill>
                  <a:schemeClr val="dk1"/>
                </a:solidFill>
                <a:latin typeface="Arial"/>
                <a:ea typeface="Arial"/>
                <a:cs typeface="Arial"/>
                <a:sym typeface="Arial"/>
              </a:rPr>
              <a:t>5 - </a:t>
            </a:r>
            <a:r>
              <a:rPr lang="en-US" sz="2200" b="1" i="0" u="none" strike="noStrike" cap="none" dirty="0" err="1">
                <a:solidFill>
                  <a:schemeClr val="dk1"/>
                </a:solidFill>
                <a:latin typeface="Arial"/>
                <a:ea typeface="Arial"/>
                <a:cs typeface="Arial"/>
                <a:sym typeface="Arial"/>
              </a:rPr>
              <a:t>Risultati</a:t>
            </a:r>
            <a:r>
              <a:rPr lang="en-US" sz="2200" b="1" i="0" u="none" strike="noStrike" cap="none" dirty="0">
                <a:solidFill>
                  <a:schemeClr val="dk1"/>
                </a:solidFill>
                <a:latin typeface="Arial"/>
                <a:ea typeface="Arial"/>
                <a:cs typeface="Arial"/>
                <a:sym typeface="Arial"/>
              </a:rPr>
              <a:t> </a:t>
            </a:r>
            <a:r>
              <a:rPr lang="en-US" sz="2200" b="1" i="0" u="none" strike="noStrike" cap="none" dirty="0" err="1">
                <a:solidFill>
                  <a:schemeClr val="dk1"/>
                </a:solidFill>
                <a:latin typeface="Arial"/>
                <a:ea typeface="Arial"/>
                <a:cs typeface="Arial"/>
                <a:sym typeface="Arial"/>
              </a:rPr>
              <a:t>misurabili</a:t>
            </a:r>
            <a:endParaRPr sz="2000" b="1" i="0" u="none" strike="noStrike" cap="none" dirty="0">
              <a:solidFill>
                <a:schemeClr val="dk1"/>
              </a:solidFill>
              <a:latin typeface="Arial"/>
              <a:ea typeface="Arial"/>
              <a:cs typeface="Arial"/>
              <a:sym typeface="Arial"/>
            </a:endParaRPr>
          </a:p>
        </p:txBody>
      </p:sp>
      <p:sp>
        <p:nvSpPr>
          <p:cNvPr id="170" name="Google Shape;170;g343c85d3a64_0_29"/>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Dal problema alla soluzione: progettare interventi d'impatto</a:t>
            </a:r>
            <a:endParaRPr sz="2800" b="1">
              <a:solidFill>
                <a:srgbClr val="FFFFFF"/>
              </a:solidFill>
            </a:endParaRPr>
          </a:p>
        </p:txBody>
      </p:sp>
      <p:sp>
        <p:nvSpPr>
          <p:cNvPr id="171" name="Google Shape;171;g343c85d3a64_0_29"/>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dirty="0" err="1"/>
              <a:t>Principi</a:t>
            </a:r>
            <a:r>
              <a:rPr lang="en-US" dirty="0"/>
              <a:t> </a:t>
            </a:r>
            <a:r>
              <a:rPr lang="en-US" dirty="0" err="1"/>
              <a:t>chiave</a:t>
            </a:r>
            <a:r>
              <a:rPr lang="en-US" dirty="0"/>
              <a:t> per un </a:t>
            </a:r>
            <a:r>
              <a:rPr lang="en-US" dirty="0" err="1"/>
              <a:t>intervento</a:t>
            </a:r>
            <a:r>
              <a:rPr lang="en-US" dirty="0"/>
              <a:t> </a:t>
            </a:r>
            <a:r>
              <a:rPr lang="en-US" dirty="0" err="1"/>
              <a:t>efficace</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6"/>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000"/>
              <a:buFont typeface="Arial"/>
              <a:buNone/>
            </a:pPr>
            <a:endParaRPr sz="2000" b="1" i="0" u="none" strike="noStrike" cap="none">
              <a:solidFill>
                <a:srgbClr val="1D1D1B"/>
              </a:solidFill>
              <a:latin typeface="Calibri"/>
              <a:ea typeface="Calibri"/>
              <a:cs typeface="Calibri"/>
              <a:sym typeface="Calibri"/>
            </a:endParaRPr>
          </a:p>
        </p:txBody>
      </p:sp>
      <p:sp>
        <p:nvSpPr>
          <p:cNvPr id="177" name="Google Shape;177;p6"/>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Dal problema alla soluzione: progettare interventi d'impatto</a:t>
            </a:r>
            <a:endParaRPr sz="2800" b="1">
              <a:solidFill>
                <a:srgbClr val="FFFFFF"/>
              </a:solidFill>
            </a:endParaRPr>
          </a:p>
        </p:txBody>
      </p:sp>
      <p:sp>
        <p:nvSpPr>
          <p:cNvPr id="178" name="Google Shape;178;p6"/>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Esempi di strategie di intervento</a:t>
            </a:r>
            <a:endParaRPr/>
          </a:p>
        </p:txBody>
      </p:sp>
      <p:graphicFrame>
        <p:nvGraphicFramePr>
          <p:cNvPr id="179" name="Google Shape;179;p6"/>
          <p:cNvGraphicFramePr/>
          <p:nvPr>
            <p:extLst>
              <p:ext uri="{D42A27DB-BD31-4B8C-83A1-F6EECF244321}">
                <p14:modId xmlns:p14="http://schemas.microsoft.com/office/powerpoint/2010/main" val="1485907627"/>
              </p:ext>
            </p:extLst>
          </p:nvPr>
        </p:nvGraphicFramePr>
        <p:xfrm>
          <a:off x="240595" y="1711354"/>
          <a:ext cx="11801875" cy="4607590"/>
        </p:xfrm>
        <a:graphic>
          <a:graphicData uri="http://schemas.openxmlformats.org/drawingml/2006/table">
            <a:tbl>
              <a:tblPr firstRow="1" bandRow="1">
                <a:noFill/>
                <a:tableStyleId>{DDAF400C-53C5-452D-9C8D-CDF8B15540AE}</a:tableStyleId>
              </a:tblPr>
              <a:tblGrid>
                <a:gridCol w="1158250">
                  <a:extLst>
                    <a:ext uri="{9D8B030D-6E8A-4147-A177-3AD203B41FA5}">
                      <a16:colId xmlns:a16="http://schemas.microsoft.com/office/drawing/2014/main" val="20000"/>
                    </a:ext>
                  </a:extLst>
                </a:gridCol>
                <a:gridCol w="4206250">
                  <a:extLst>
                    <a:ext uri="{9D8B030D-6E8A-4147-A177-3AD203B41FA5}">
                      <a16:colId xmlns:a16="http://schemas.microsoft.com/office/drawing/2014/main" val="20001"/>
                    </a:ext>
                  </a:extLst>
                </a:gridCol>
                <a:gridCol w="3560075">
                  <a:extLst>
                    <a:ext uri="{9D8B030D-6E8A-4147-A177-3AD203B41FA5}">
                      <a16:colId xmlns:a16="http://schemas.microsoft.com/office/drawing/2014/main" val="20002"/>
                    </a:ext>
                  </a:extLst>
                </a:gridCol>
                <a:gridCol w="2877300">
                  <a:extLst>
                    <a:ext uri="{9D8B030D-6E8A-4147-A177-3AD203B41FA5}">
                      <a16:colId xmlns:a16="http://schemas.microsoft.com/office/drawing/2014/main" val="20003"/>
                    </a:ext>
                  </a:extLst>
                </a:gridCol>
              </a:tblGrid>
              <a:tr h="370850">
                <a:tc>
                  <a:txBody>
                    <a:bodyPr/>
                    <a:lstStyle/>
                    <a:p>
                      <a:pPr marL="0" marR="0" lvl="0" indent="0" algn="l" rtl="0">
                        <a:lnSpc>
                          <a:spcPct val="100000"/>
                        </a:lnSpc>
                        <a:spcBef>
                          <a:spcPts val="0"/>
                        </a:spcBef>
                        <a:spcAft>
                          <a:spcPts val="0"/>
                        </a:spcAft>
                        <a:buNone/>
                      </a:pPr>
                      <a:r>
                        <a:rPr lang="it-IT" sz="1400" b="1" u="none" strike="noStrike" cap="none" noProof="0"/>
                        <a:t>Strategia</a:t>
                      </a:r>
                      <a:endParaRPr lang="it-IT" noProof="0"/>
                    </a:p>
                  </a:txBody>
                  <a:tcPr marL="91450" marR="91450" marT="45725" marB="45725"/>
                </a:tc>
                <a:tc>
                  <a:txBody>
                    <a:bodyPr/>
                    <a:lstStyle/>
                    <a:p>
                      <a:pPr marL="0" marR="0" lvl="0" indent="0" algn="l" rtl="0">
                        <a:lnSpc>
                          <a:spcPct val="100000"/>
                        </a:lnSpc>
                        <a:spcBef>
                          <a:spcPts val="0"/>
                        </a:spcBef>
                        <a:spcAft>
                          <a:spcPts val="0"/>
                        </a:spcAft>
                        <a:buNone/>
                      </a:pPr>
                      <a:r>
                        <a:rPr lang="it-IT" sz="1400" b="1" u="none" strike="noStrike" cap="none" noProof="0"/>
                        <a:t>Come affronta l'inclusione</a:t>
                      </a:r>
                    </a:p>
                  </a:txBody>
                  <a:tcPr marL="91450" marR="91450" marT="45725" marB="45725"/>
                </a:tc>
                <a:tc>
                  <a:txBody>
                    <a:bodyPr/>
                    <a:lstStyle/>
                    <a:p>
                      <a:pPr marL="0" marR="0" lvl="0" indent="0" algn="l" rtl="0">
                        <a:lnSpc>
                          <a:spcPct val="100000"/>
                        </a:lnSpc>
                        <a:spcBef>
                          <a:spcPts val="0"/>
                        </a:spcBef>
                        <a:spcAft>
                          <a:spcPts val="0"/>
                        </a:spcAft>
                        <a:buNone/>
                      </a:pPr>
                      <a:r>
                        <a:rPr lang="it-IT" sz="1400" b="1" u="none" strike="noStrike" cap="none" noProof="0"/>
                        <a:t>Risultati misurabili</a:t>
                      </a:r>
                    </a:p>
                  </a:txBody>
                  <a:tcPr marL="91450" marR="91450" marT="45725" marB="45725"/>
                </a:tc>
                <a:tc>
                  <a:txBody>
                    <a:bodyPr/>
                    <a:lstStyle/>
                    <a:p>
                      <a:pPr marL="0" marR="0" lvl="0" indent="0" algn="l" rtl="0">
                        <a:lnSpc>
                          <a:spcPct val="100000"/>
                        </a:lnSpc>
                        <a:spcBef>
                          <a:spcPts val="0"/>
                        </a:spcBef>
                        <a:spcAft>
                          <a:spcPts val="0"/>
                        </a:spcAft>
                        <a:buNone/>
                      </a:pPr>
                      <a:r>
                        <a:rPr lang="it-IT" sz="1400" b="1" u="none" strike="noStrike" cap="none" noProof="0" dirty="0"/>
                        <a:t>Suggerimenti per l'attuazione</a:t>
                      </a: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it-IT" sz="1400" u="none" strike="noStrike" cap="none" noProof="0" dirty="0"/>
                        <a:t>Apprendimento basato su progetti (PBL) con scenari di vita reale</a:t>
                      </a: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it-IT" sz="1400" u="none" strike="noStrike" cap="none" noProof="0" dirty="0"/>
                        <a:t>Contrasta gli interessi «maschili» stereotipati.</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u="none" strike="noStrike" cap="none" noProof="0" dirty="0"/>
                        <a:t>Sfrutta </a:t>
                      </a:r>
                      <a:r>
                        <a:rPr lang="it-IT" sz="1400" b="1" u="none" strike="noStrike" cap="none" noProof="0" dirty="0"/>
                        <a:t>problemi del mondo reale </a:t>
                      </a:r>
                      <a:r>
                        <a:rPr lang="it-IT" sz="1400" u="none" strike="noStrike" cap="none" noProof="0" dirty="0"/>
                        <a:t>per richiamare i diversi interessi della classe. </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u="none" strike="noStrike" cap="none" noProof="0" dirty="0"/>
                        <a:t>È radicato in esigenze reali, mostra la tecnologia come </a:t>
                      </a:r>
                      <a:r>
                        <a:rPr lang="it-IT" sz="1400" b="1" u="none" strike="noStrike" cap="none" noProof="0" dirty="0"/>
                        <a:t>strumento di equità, non solo di competizione</a:t>
                      </a:r>
                      <a:r>
                        <a:rPr lang="it-IT" sz="1400" u="none" strike="noStrike" cap="none" noProof="0" dirty="0"/>
                        <a:t>.</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i="0" u="none" strike="noStrike" cap="none" noProof="0" dirty="0">
                          <a:solidFill>
                            <a:srgbClr val="000000"/>
                          </a:solidFill>
                          <a:latin typeface="Arial"/>
                          <a:ea typeface="Arial"/>
                          <a:cs typeface="Arial"/>
                          <a:sym typeface="Arial"/>
                        </a:rPr>
                        <a:t>Per valorizzare ogni contributo, è possibile assegnare i ruoli in base ai punti di forza individuali.</a:t>
                      </a:r>
                      <a:endParaRPr lang="it-IT" sz="1400" u="none" strike="noStrike" cap="none" noProof="0"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it-IT" sz="1400" b="0" u="none" strike="noStrike" cap="none" noProof="0" dirty="0"/>
                        <a:t>Conta le varianti di soluzione generate dalle e dai discenti: tracciamento del numero di approcci unici al problema.</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u="none" strike="noStrike" cap="none" noProof="0" dirty="0"/>
                        <a:t>Diversità di partecipazione: confronto dei</a:t>
                      </a:r>
                      <a:r>
                        <a:rPr lang="it-IT" sz="1400" b="0" i="0" u="none" strike="noStrike" cap="none" noProof="0" dirty="0">
                          <a:solidFill>
                            <a:srgbClr val="000000"/>
                          </a:solidFill>
                          <a:latin typeface="Arial"/>
                          <a:ea typeface="Arial"/>
                          <a:cs typeface="Arial"/>
                          <a:sym typeface="Arial"/>
                        </a:rPr>
                        <a:t> tassi di partecipazione per sesso e/o provenienza nei laboratori PBL rispetto a quelli tradizionali.</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i="0" u="none" strike="noStrike" cap="none" noProof="0" dirty="0">
                          <a:solidFill>
                            <a:srgbClr val="000000"/>
                          </a:solidFill>
                          <a:latin typeface="Arial"/>
                          <a:ea typeface="Arial"/>
                          <a:cs typeface="Arial"/>
                          <a:sym typeface="Arial"/>
                        </a:rPr>
                        <a:t>Autovalutazione della classe: sondaggi </a:t>
                      </a:r>
                      <a:r>
                        <a:rPr lang="it-IT" sz="1400" b="0" i="0" u="none" strike="noStrike" cap="none" noProof="0" dirty="0" err="1">
                          <a:solidFill>
                            <a:srgbClr val="000000"/>
                          </a:solidFill>
                          <a:latin typeface="Arial"/>
                          <a:ea typeface="Arial"/>
                          <a:cs typeface="Arial"/>
                          <a:sym typeface="Arial"/>
                        </a:rPr>
                        <a:t>pre</a:t>
                      </a:r>
                      <a:r>
                        <a:rPr lang="it-IT" sz="1400" b="0" i="0" u="none" strike="noStrike" cap="none" noProof="0" dirty="0">
                          <a:solidFill>
                            <a:srgbClr val="000000"/>
                          </a:solidFill>
                          <a:latin typeface="Arial"/>
                          <a:ea typeface="Arial"/>
                          <a:cs typeface="Arial"/>
                          <a:sym typeface="Arial"/>
                        </a:rPr>
                        <a:t>/post sull’uso della programmazione per risolvere i problemi.</a:t>
                      </a:r>
                      <a:endParaRPr lang="it-IT" sz="1400" b="0" u="none" strike="noStrike" cap="none" noProof="0"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it-IT" sz="1400" b="0" i="1" u="none" strike="noStrike" cap="none" noProof="0" dirty="0"/>
                        <a:t>Scegli temi rilevanti</a:t>
                      </a:r>
                      <a:endParaRPr lang="it-IT" sz="1400" u="none" strike="noStrike" cap="none" noProof="0" dirty="0"/>
                    </a:p>
                    <a:p>
                      <a:pPr marL="285750" marR="0" lvl="0" indent="-285750" algn="l" rtl="0">
                        <a:lnSpc>
                          <a:spcPct val="100000"/>
                        </a:lnSpc>
                        <a:spcBef>
                          <a:spcPts val="0"/>
                        </a:spcBef>
                        <a:spcAft>
                          <a:spcPts val="0"/>
                        </a:spcAft>
                        <a:buClr>
                          <a:srgbClr val="000000"/>
                        </a:buClr>
                        <a:buSzPts val="1400"/>
                        <a:buFont typeface="Arial"/>
                        <a:buChar char="-"/>
                      </a:pPr>
                      <a:r>
                        <a:rPr lang="it-IT" sz="1400" i="1" u="none" strike="noStrike" cap="none" noProof="0" dirty="0"/>
                        <a:t>Usa una struttura inclusiva</a:t>
                      </a:r>
                    </a:p>
                    <a:p>
                      <a:pPr marL="285750" marR="0" lvl="0" indent="-285750" algn="l" rtl="0">
                        <a:lnSpc>
                          <a:spcPct val="100000"/>
                        </a:lnSpc>
                        <a:spcBef>
                          <a:spcPts val="0"/>
                        </a:spcBef>
                        <a:spcAft>
                          <a:spcPts val="0"/>
                        </a:spcAft>
                        <a:buClr>
                          <a:srgbClr val="000000"/>
                        </a:buClr>
                        <a:buSzPts val="1400"/>
                        <a:buFont typeface="Arial"/>
                        <a:buChar char="-"/>
                      </a:pPr>
                      <a:r>
                        <a:rPr lang="it-IT" sz="1400" i="1" u="none" strike="noStrike" cap="none" noProof="0" dirty="0"/>
                        <a:t>Presenta modelli di ruolo variegati</a:t>
                      </a: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None/>
                      </a:pPr>
                      <a:r>
                        <a:rPr lang="it-IT" sz="1400" u="none" strike="noStrike" cap="none" noProof="0" dirty="0"/>
                        <a:t>Attività a coppie di genere misto con scambio di ruoli</a:t>
                      </a: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it-IT" sz="1400" u="none" strike="noStrike" cap="none" noProof="0" dirty="0"/>
                        <a:t>Normalizza la collaborazione in </a:t>
                      </a:r>
                      <a:r>
                        <a:rPr lang="it-IT" sz="1400" b="1" u="none" strike="noStrike" cap="none" noProof="0" dirty="0"/>
                        <a:t>coppie di genere misto.</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i="0" u="none" strike="noStrike" cap="none" noProof="0" dirty="0">
                          <a:solidFill>
                            <a:srgbClr val="000000"/>
                          </a:solidFill>
                          <a:latin typeface="Arial"/>
                          <a:ea typeface="Arial"/>
                          <a:cs typeface="Arial"/>
                          <a:sym typeface="Arial"/>
                        </a:rPr>
                        <a:t>Garantisce contributi paritari grazie alla </a:t>
                      </a:r>
                      <a:r>
                        <a:rPr lang="it-IT" sz="1400" b="1" i="0" u="none" strike="noStrike" cap="none" noProof="0" dirty="0">
                          <a:solidFill>
                            <a:srgbClr val="000000"/>
                          </a:solidFill>
                          <a:latin typeface="Arial"/>
                          <a:ea typeface="Arial"/>
                          <a:cs typeface="Arial"/>
                          <a:sym typeface="Arial"/>
                        </a:rPr>
                        <a:t>rotazione dei ruoli.</a:t>
                      </a:r>
                      <a:endParaRPr lang="it-IT" sz="1400" u="none" strike="noStrike" cap="none" noProof="0"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it-IT" sz="1400" b="0" u="none" strike="noStrike" cap="none" noProof="0" dirty="0"/>
                        <a:t>Tassi di completamento per genere: </a:t>
                      </a:r>
                      <a:r>
                        <a:rPr lang="it-IT" sz="1400" b="0" i="0" u="none" strike="noStrike" cap="none" noProof="0" dirty="0">
                          <a:solidFill>
                            <a:srgbClr val="000000"/>
                          </a:solidFill>
                          <a:latin typeface="Arial"/>
                          <a:ea typeface="Arial"/>
                          <a:cs typeface="Arial"/>
                          <a:sym typeface="Arial"/>
                        </a:rPr>
                        <a:t>comparazione tra la percentuale di compiti completati da coppie miste e dai gruppi mono-genere.</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i="0" u="none" strike="noStrike" cap="none" noProof="0" dirty="0">
                          <a:solidFill>
                            <a:srgbClr val="000000"/>
                          </a:solidFill>
                          <a:latin typeface="Arial"/>
                          <a:ea typeface="Arial"/>
                          <a:cs typeface="Arial"/>
                          <a:sym typeface="Arial"/>
                        </a:rPr>
                        <a:t>Equilibrio della partecipazione: conteggio delle righe di codice/contributi per ruolo.</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i="0" u="none" strike="noStrike" cap="none" noProof="0" dirty="0">
                          <a:solidFill>
                            <a:srgbClr val="000000"/>
                          </a:solidFill>
                          <a:latin typeface="Arial"/>
                          <a:ea typeface="Arial"/>
                          <a:cs typeface="Arial"/>
                          <a:sym typeface="Arial"/>
                        </a:rPr>
                        <a:t>Sondaggi sulla fiducia in sé stesse/i: valutazioni </a:t>
                      </a:r>
                      <a:r>
                        <a:rPr lang="it-IT" sz="1400" b="0" i="0" u="none" strike="noStrike" cap="none" noProof="0" dirty="0" err="1">
                          <a:solidFill>
                            <a:srgbClr val="000000"/>
                          </a:solidFill>
                          <a:latin typeface="Arial"/>
                          <a:ea typeface="Arial"/>
                          <a:cs typeface="Arial"/>
                          <a:sym typeface="Arial"/>
                        </a:rPr>
                        <a:t>pre</a:t>
                      </a:r>
                      <a:r>
                        <a:rPr lang="it-IT" sz="1400" b="0" i="0" u="none" strike="noStrike" cap="none" noProof="0" dirty="0">
                          <a:solidFill>
                            <a:srgbClr val="000000"/>
                          </a:solidFill>
                          <a:latin typeface="Arial"/>
                          <a:ea typeface="Arial"/>
                          <a:cs typeface="Arial"/>
                          <a:sym typeface="Arial"/>
                        </a:rPr>
                        <a:t>/post attività.</a:t>
                      </a:r>
                      <a:endParaRPr lang="it-IT" noProof="0" dirty="0"/>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it-IT" sz="1400" b="0" i="1" u="none" strike="noStrike" cap="none" noProof="0" dirty="0">
                          <a:solidFill>
                            <a:srgbClr val="000000"/>
                          </a:solidFill>
                          <a:latin typeface="Arial"/>
                          <a:ea typeface="Arial"/>
                          <a:cs typeface="Arial"/>
                          <a:sym typeface="Arial"/>
                        </a:rPr>
                        <a:t>Forma le coppie in modo strategico</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i="1" u="none" strike="noStrike" cap="none" noProof="0" dirty="0">
                          <a:solidFill>
                            <a:srgbClr val="000000"/>
                          </a:solidFill>
                          <a:latin typeface="Arial"/>
                          <a:ea typeface="Arial"/>
                          <a:cs typeface="Arial"/>
                          <a:sym typeface="Arial"/>
                        </a:rPr>
                        <a:t>Promuovi la collaborazione</a:t>
                      </a:r>
                      <a:endParaRPr lang="it-IT" noProof="0" dirty="0"/>
                    </a:p>
                    <a:p>
                      <a:pPr marL="285750" marR="0" lvl="0" indent="-285750" algn="l" rtl="0">
                        <a:lnSpc>
                          <a:spcPct val="100000"/>
                        </a:lnSpc>
                        <a:spcBef>
                          <a:spcPts val="0"/>
                        </a:spcBef>
                        <a:spcAft>
                          <a:spcPts val="0"/>
                        </a:spcAft>
                        <a:buClr>
                          <a:srgbClr val="000000"/>
                        </a:buClr>
                        <a:buSzPts val="1400"/>
                        <a:buFont typeface="Arial"/>
                        <a:buChar char="-"/>
                      </a:pPr>
                      <a:r>
                        <a:rPr lang="it-IT" sz="1400" b="0" i="1" u="none" strike="noStrike" cap="none" noProof="0" dirty="0">
                          <a:solidFill>
                            <a:srgbClr val="000000"/>
                          </a:solidFill>
                          <a:latin typeface="Arial"/>
                          <a:ea typeface="Arial"/>
                          <a:cs typeface="Arial"/>
                          <a:sym typeface="Arial"/>
                        </a:rPr>
                        <a:t>Affronta eventuali resistenze</a:t>
                      </a:r>
                      <a:endParaRPr lang="it-IT" noProof="0" dirty="0"/>
                    </a:p>
                  </a:txBody>
                  <a:tcPr marL="91450" marR="91450" marT="45725" marB="45725"/>
                </a:tc>
                <a:extLst>
                  <a:ext uri="{0D108BD9-81ED-4DB2-BD59-A6C34878D82A}">
                    <a16:rowId xmlns:a16="http://schemas.microsoft.com/office/drawing/2014/main" val="10002"/>
                  </a:ext>
                </a:extLst>
              </a:tr>
            </a:tbl>
          </a:graphicData>
        </a:graphic>
      </p:graphicFrame>
      <p:sp>
        <p:nvSpPr>
          <p:cNvPr id="180" name="Google Shape;180;p6"/>
          <p:cNvSpPr txBox="1"/>
          <p:nvPr/>
        </p:nvSpPr>
        <p:spPr>
          <a:xfrm>
            <a:off x="149530" y="1217851"/>
            <a:ext cx="110304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IT" sz="1400" b="0" i="1" u="none" strike="noStrike" cap="none" dirty="0">
                <a:solidFill>
                  <a:srgbClr val="000000"/>
                </a:solidFill>
                <a:latin typeface="Arial"/>
                <a:ea typeface="Arial"/>
                <a:cs typeface="Arial"/>
                <a:sym typeface="Arial"/>
              </a:rPr>
              <a:t>Le ragazze non si impegnano nelle sfide </a:t>
            </a:r>
            <a:r>
              <a:rPr lang="it-IT" i="1" dirty="0"/>
              <a:t>di programmazione.</a:t>
            </a:r>
            <a:endParaRPr lang="it-IT" dirty="0"/>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5085</Words>
  <Application>Microsoft Office PowerPoint</Application>
  <PresentationFormat>Widescreen</PresentationFormat>
  <Paragraphs>458</Paragraphs>
  <Slides>18</Slides>
  <Notes>18</Notes>
  <HiddenSlides>0</HiddenSlides>
  <MMClips>0</MMClips>
  <ScaleCrop>false</ScaleCrop>
  <HeadingPairs>
    <vt:vector size="6" baseType="variant">
      <vt:variant>
        <vt:lpstr>Caratteri utilizzati</vt:lpstr>
      </vt:variant>
      <vt:variant>
        <vt:i4>5</vt:i4>
      </vt:variant>
      <vt:variant>
        <vt:lpstr>Tema</vt:lpstr>
      </vt:variant>
      <vt:variant>
        <vt:i4>4</vt:i4>
      </vt:variant>
      <vt:variant>
        <vt:lpstr>Titoli diapositive</vt:lpstr>
      </vt:variant>
      <vt:variant>
        <vt:i4>18</vt:i4>
      </vt:variant>
    </vt:vector>
  </HeadingPairs>
  <TitlesOfParts>
    <vt:vector size="27" baseType="lpstr">
      <vt:lpstr>Calibri</vt:lpstr>
      <vt:lpstr>Arial</vt:lpstr>
      <vt:lpstr>Open Sans</vt:lpstr>
      <vt:lpstr>Courier New</vt:lpstr>
      <vt:lpstr>Noto Sans Symbols</vt:lpstr>
      <vt:lpstr>CARDET Course template - Cover page</vt:lpstr>
      <vt:lpstr>CARDET Course template</vt:lpstr>
      <vt:lpstr>CARDET Course template - Cover page</vt:lpstr>
      <vt:lpstr>CARDET Course template</vt:lpstr>
      <vt:lpstr>WP3: Formazione del personale didattico per una didattica dell’informatica autentica e inclusiva in termini di genere</vt:lpstr>
      <vt:lpstr>Modulo 7 - Ricerca-azione: il personale didattico come co-creatore di soluzioni</vt:lpstr>
      <vt:lpstr>Risultati di apprendimento</vt:lpstr>
      <vt:lpstr>Contenuti</vt:lpstr>
      <vt:lpstr>Riepilogo dell'Unità 1 </vt:lpstr>
      <vt:lpstr>Introduzione alla ricerca-azione collaborativa</vt:lpstr>
      <vt:lpstr>Attività 1: scambio di sfide</vt:lpstr>
      <vt:lpstr>Dal problema alla soluzione: progettare interventi d'impatto</vt:lpstr>
      <vt:lpstr>Dal problema alla soluzione: progettare interventi d'impatto</vt:lpstr>
      <vt:lpstr>Dal problema alla soluzione: progettare interventi d'impatto</vt:lpstr>
      <vt:lpstr>Attività 2: interventi e brainstorming</vt:lpstr>
      <vt:lpstr>Creare un piano di ricerca-azione</vt:lpstr>
      <vt:lpstr>Creare un piano di ricerca-azione</vt:lpstr>
      <vt:lpstr>Creare un piano di ricerca-azione</vt:lpstr>
      <vt:lpstr>Attività 3: sviluppo del piano</vt:lpstr>
      <vt:lpstr>Conclusione e passi successivi</vt:lpstr>
      <vt:lpstr>Risorse aggiuntive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WP3: Formazione del personale didattico per una didattica dell’informatica autentica e inclusiva in termini di genere</dc:title>
  <dc:creator>2Fast4u</dc:creator>
  <cp:keywords>, docId:4F64B17166FA078CCE7E49662C60F6FF</cp:keywords>
  <cp:lastModifiedBy>Clara Costa – CESIE ETS</cp:lastModifiedBy>
  <cp:revision>5</cp:revision>
  <dcterms:created xsi:type="dcterms:W3CDTF">2014-07-11T09:12:14Z</dcterms:created>
  <dcterms:modified xsi:type="dcterms:W3CDTF">2025-07-07T19:39:37Z</dcterms:modified>
</cp:coreProperties>
</file>